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6" r:id="rId4"/>
    <p:sldId id="259" r:id="rId5"/>
    <p:sldId id="264" r:id="rId6"/>
    <p:sldId id="265" r:id="rId7"/>
    <p:sldId id="267" r:id="rId8"/>
    <p:sldId id="268" r:id="rId9"/>
    <p:sldId id="269" r:id="rId10"/>
    <p:sldId id="260" r:id="rId11"/>
    <p:sldId id="261" r:id="rId12"/>
    <p:sldId id="262" r:id="rId13"/>
    <p:sldId id="263" r:id="rId14"/>
    <p:sldId id="273" r:id="rId15"/>
    <p:sldId id="270" r:id="rId16"/>
    <p:sldId id="271" r:id="rId17"/>
    <p:sldId id="274" r:id="rId18"/>
    <p:sldId id="275" r:id="rId19"/>
    <p:sldId id="272" r:id="rId20"/>
    <p:sldId id="276" r:id="rId21"/>
    <p:sldId id="277" r:id="rId22"/>
    <p:sldId id="278" r:id="rId23"/>
    <p:sldId id="279" r:id="rId24"/>
    <p:sldId id="280" r:id="rId25"/>
    <p:sldId id="282" r:id="rId26"/>
    <p:sldId id="257"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4" d="100"/>
          <a:sy n="114" d="100"/>
        </p:scale>
        <p:origin x="-1470"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3310375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290593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100250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221950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374612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210400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40459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1983315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4266708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4125165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2A3AA2E-AB11-7741-9C52-CAF6AF563FBF}" type="datetimeFigureOut">
              <a:rPr lang="en-US" smtClean="0"/>
              <a:t>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CDDC1-602D-564D-BDE6-4ED5C9E52D3E}" type="slidenum">
              <a:rPr lang="en-US" smtClean="0"/>
              <a:t>‹#›</a:t>
            </a:fld>
            <a:endParaRPr lang="en-US" dirty="0"/>
          </a:p>
        </p:txBody>
      </p:sp>
    </p:spTree>
    <p:extLst>
      <p:ext uri="{BB962C8B-B14F-4D97-AF65-F5344CB8AC3E}">
        <p14:creationId xmlns:p14="http://schemas.microsoft.com/office/powerpoint/2010/main" val="2952477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3AA2E-AB11-7741-9C52-CAF6AF563FBF}" type="datetimeFigureOut">
              <a:rPr lang="en-US" smtClean="0"/>
              <a:t>2/19/2016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CDDC1-602D-564D-BDE6-4ED5C9E52D3E}" type="slidenum">
              <a:rPr lang="en-US" smtClean="0"/>
              <a:t>‹#›</a:t>
            </a:fld>
            <a:endParaRPr lang="en-US" dirty="0"/>
          </a:p>
        </p:txBody>
      </p:sp>
    </p:spTree>
    <p:extLst>
      <p:ext uri="{BB962C8B-B14F-4D97-AF65-F5344CB8AC3E}">
        <p14:creationId xmlns:p14="http://schemas.microsoft.com/office/powerpoint/2010/main" val="4077185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i="1" dirty="0" smtClean="0"/>
              <a:t>McCloy, </a:t>
            </a:r>
            <a:r>
              <a:rPr lang="en-US" b="1" dirty="0" smtClean="0"/>
              <a:t>political equality and electoral regulation</a:t>
            </a:r>
            <a:endParaRPr lang="en-US" b="1" i="1" dirty="0"/>
          </a:p>
        </p:txBody>
      </p:sp>
      <p:sp>
        <p:nvSpPr>
          <p:cNvPr id="5" name="Content Placeholder 4"/>
          <p:cNvSpPr>
            <a:spLocks noGrp="1"/>
          </p:cNvSpPr>
          <p:nvPr>
            <p:ph idx="1"/>
          </p:nvPr>
        </p:nvSpPr>
        <p:spPr>
          <a:xfrm>
            <a:off x="457200" y="1635124"/>
            <a:ext cx="8229600" cy="4491039"/>
          </a:xfrm>
        </p:spPr>
        <p:txBody>
          <a:bodyPr>
            <a:normAutofit/>
          </a:bodyPr>
          <a:lstStyle/>
          <a:p>
            <a:r>
              <a:rPr lang="en-US" sz="2800" dirty="0" smtClean="0"/>
              <a:t>How did the High Court decide the McCloy challenge?</a:t>
            </a:r>
          </a:p>
          <a:p>
            <a:pPr marL="0" indent="0">
              <a:buNone/>
            </a:pPr>
            <a:endParaRPr lang="en-US" sz="2800" dirty="0" smtClean="0"/>
          </a:p>
          <a:p>
            <a:r>
              <a:rPr lang="en-US" sz="2800" dirty="0" smtClean="0"/>
              <a:t>What are the broader implications of </a:t>
            </a:r>
            <a:r>
              <a:rPr lang="en-US" sz="2800" i="1" dirty="0" smtClean="0"/>
              <a:t>McCloy </a:t>
            </a:r>
            <a:r>
              <a:rPr lang="en-US" sz="2800" dirty="0" smtClean="0"/>
              <a:t>for the constitutionality of political finance legal measures?</a:t>
            </a:r>
          </a:p>
          <a:p>
            <a:pPr marL="0" indent="0">
              <a:buNone/>
            </a:pPr>
            <a:endParaRPr lang="en-US" sz="2800" dirty="0" smtClean="0"/>
          </a:p>
          <a:p>
            <a:r>
              <a:rPr lang="en-US" sz="2800" dirty="0" smtClean="0"/>
              <a:t>What are we to make of the High Court’s elevation of political equality into a constitutional principle?</a:t>
            </a:r>
            <a:endParaRPr lang="en-US" sz="2800" dirty="0"/>
          </a:p>
        </p:txBody>
      </p:sp>
    </p:spTree>
    <p:extLst>
      <p:ext uri="{BB962C8B-B14F-4D97-AF65-F5344CB8AC3E}">
        <p14:creationId xmlns:p14="http://schemas.microsoft.com/office/powerpoint/2010/main" val="957237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Nettle J dissenting on validity of Division 4A</a:t>
            </a:r>
            <a:endParaRPr lang="en-US" sz="3200" b="1" dirty="0"/>
          </a:p>
        </p:txBody>
      </p:sp>
      <p:sp>
        <p:nvSpPr>
          <p:cNvPr id="3" name="Content Placeholder 2"/>
          <p:cNvSpPr>
            <a:spLocks noGrp="1"/>
          </p:cNvSpPr>
          <p:nvPr>
            <p:ph idx="1"/>
          </p:nvPr>
        </p:nvSpPr>
        <p:spPr/>
        <p:txBody>
          <a:bodyPr>
            <a:normAutofit/>
          </a:bodyPr>
          <a:lstStyle/>
          <a:p>
            <a:r>
              <a:rPr lang="en-US" sz="2400" dirty="0" smtClean="0"/>
              <a:t>Applies </a:t>
            </a:r>
            <a:r>
              <a:rPr lang="en-US" sz="2400" i="1" dirty="0" smtClean="0"/>
              <a:t>Lange </a:t>
            </a:r>
            <a:r>
              <a:rPr lang="en-US" sz="2400" dirty="0" smtClean="0"/>
              <a:t>test (not joint judgment’s elaboration)</a:t>
            </a:r>
          </a:p>
          <a:p>
            <a:endParaRPr lang="en-US" sz="2400" dirty="0"/>
          </a:p>
          <a:p>
            <a:r>
              <a:rPr lang="en-US" sz="2400" dirty="0" smtClean="0"/>
              <a:t>Div 4A, ban on political donations from ‘property developers’ not reasonably appropriate and adapted etc because </a:t>
            </a:r>
            <a:endParaRPr lang="en-US" sz="2400" dirty="0"/>
          </a:p>
          <a:p>
            <a:pPr marL="0" indent="0">
              <a:buNone/>
            </a:pPr>
            <a:r>
              <a:rPr lang="en-US" sz="2400" dirty="0" smtClean="0"/>
              <a:t>	the </a:t>
            </a:r>
            <a:r>
              <a:rPr lang="en-US" sz="2400" dirty="0"/>
              <a:t>prohibited donor provisions arbitrarily </a:t>
            </a:r>
            <a:r>
              <a:rPr lang="en-US" sz="2400" dirty="0" smtClean="0"/>
              <a:t>discriminate 	against </a:t>
            </a:r>
            <a:r>
              <a:rPr lang="en-US" sz="2400" dirty="0"/>
              <a:t>property developers in a manner </a:t>
            </a:r>
            <a:r>
              <a:rPr lang="en-US" sz="2400" dirty="0" smtClean="0"/>
              <a:t>which </a:t>
            </a:r>
            <a:r>
              <a:rPr lang="en-US" sz="2400" dirty="0"/>
              <a:t>deprives </a:t>
            </a:r>
            <a:r>
              <a:rPr lang="en-US" sz="2400" dirty="0" smtClean="0"/>
              <a:t>	them </a:t>
            </a:r>
            <a:r>
              <a:rPr lang="en-US" sz="2400" dirty="0"/>
              <a:t>as a section of the electorate of </a:t>
            </a:r>
            <a:r>
              <a:rPr lang="en-US" sz="2400" dirty="0" smtClean="0"/>
              <a:t>an </a:t>
            </a:r>
            <a:r>
              <a:rPr lang="en-US" sz="2400" dirty="0"/>
              <a:t>ability enjoyed by </a:t>
            </a:r>
            <a:r>
              <a:rPr lang="en-US" sz="2400" dirty="0" smtClean="0"/>
              <a:t>	other </a:t>
            </a:r>
            <a:r>
              <a:rPr lang="en-US" sz="2400" dirty="0"/>
              <a:t>sections of the electorate </a:t>
            </a:r>
            <a:r>
              <a:rPr lang="en-US" sz="2400" dirty="0" smtClean="0"/>
              <a:t>of </a:t>
            </a:r>
            <a:r>
              <a:rPr lang="en-US" sz="2400" dirty="0"/>
              <a:t>making political </a:t>
            </a:r>
            <a:r>
              <a:rPr lang="en-US" sz="2400" dirty="0" smtClean="0"/>
              <a:t>	donations 	and </a:t>
            </a:r>
            <a:r>
              <a:rPr lang="en-US" sz="2400" dirty="0"/>
              <a:t>so participating in </a:t>
            </a:r>
            <a:r>
              <a:rPr lang="en-US" sz="2400" dirty="0" smtClean="0"/>
              <a:t>the </a:t>
            </a:r>
            <a:r>
              <a:rPr lang="en-US" sz="2400" dirty="0"/>
              <a:t>political </a:t>
            </a:r>
            <a:r>
              <a:rPr lang="en-US" sz="2400" dirty="0" smtClean="0"/>
              <a:t>system.</a:t>
            </a:r>
          </a:p>
          <a:p>
            <a:pPr marL="0" indent="0">
              <a:buNone/>
            </a:pPr>
            <a:r>
              <a:rPr lang="en-US" sz="2400" dirty="0" smtClean="0"/>
              <a:t>	[266]</a:t>
            </a:r>
          </a:p>
          <a:p>
            <a:endParaRPr lang="en-US" sz="2400" dirty="0"/>
          </a:p>
        </p:txBody>
      </p:sp>
    </p:spTree>
    <p:extLst>
      <p:ext uri="{BB962C8B-B14F-4D97-AF65-F5344CB8AC3E}">
        <p14:creationId xmlns:p14="http://schemas.microsoft.com/office/powerpoint/2010/main" val="1333848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Compatibility of political finance legal measures and the implied freedom</a:t>
            </a:r>
            <a:endParaRPr lang="en-US" sz="3200" b="1" dirty="0"/>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US" sz="2400" i="1" dirty="0" smtClean="0"/>
              <a:t>See hand-out</a:t>
            </a:r>
            <a:endParaRPr lang="en-US" sz="2400" dirty="0"/>
          </a:p>
          <a:p>
            <a:r>
              <a:rPr lang="en-US" sz="2400" i="1" dirty="0" smtClean="0"/>
              <a:t>Key point</a:t>
            </a:r>
            <a:r>
              <a:rPr lang="en-US" sz="2400" dirty="0" smtClean="0"/>
              <a:t>: </a:t>
            </a:r>
            <a:r>
              <a:rPr lang="en-AU" sz="2400" dirty="0"/>
              <a:t>With </a:t>
            </a:r>
            <a:r>
              <a:rPr lang="en-AU" sz="2400" i="1" dirty="0"/>
              <a:t>McCloy, </a:t>
            </a:r>
            <a:r>
              <a:rPr lang="en-AU" sz="2400" dirty="0"/>
              <a:t>it is clear that most political finance legal measures will be compatible with the implied freedom of political communication, ie. implied freedom does not result in a narrow of regulatory options</a:t>
            </a:r>
          </a:p>
          <a:p>
            <a:pPr marL="0" indent="0">
              <a:buNone/>
            </a:pPr>
            <a:endParaRPr lang="en-US" sz="2400" dirty="0"/>
          </a:p>
          <a:p>
            <a:r>
              <a:rPr lang="en-US" sz="2400" dirty="0" smtClean="0"/>
              <a:t>Spending limits likely to be compatible with the implied freedom – see hand-out</a:t>
            </a:r>
          </a:p>
          <a:p>
            <a:endParaRPr lang="en-US" sz="2400" dirty="0"/>
          </a:p>
          <a:p>
            <a:r>
              <a:rPr lang="en-US" sz="2400" dirty="0" smtClean="0"/>
              <a:t>Even bans on political advertising worth revisiting – see hand-out</a:t>
            </a:r>
            <a:endParaRPr lang="en-US" sz="2400" dirty="0"/>
          </a:p>
        </p:txBody>
      </p:sp>
    </p:spTree>
    <p:extLst>
      <p:ext uri="{BB962C8B-B14F-4D97-AF65-F5344CB8AC3E}">
        <p14:creationId xmlns:p14="http://schemas.microsoft.com/office/powerpoint/2010/main" val="1930003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t>A cautionary note on political equality as a constitutional principle</a:t>
            </a:r>
            <a:endParaRPr lang="en-AU" sz="3200" dirty="0"/>
          </a:p>
        </p:txBody>
      </p:sp>
      <p:sp>
        <p:nvSpPr>
          <p:cNvPr id="3" name="Content Placeholder 2"/>
          <p:cNvSpPr>
            <a:spLocks noGrp="1"/>
          </p:cNvSpPr>
          <p:nvPr>
            <p:ph idx="1"/>
          </p:nvPr>
        </p:nvSpPr>
        <p:spPr>
          <a:xfrm>
            <a:off x="457200" y="1298472"/>
            <a:ext cx="8229600" cy="4827691"/>
          </a:xfrm>
        </p:spPr>
        <p:txBody>
          <a:bodyPr>
            <a:noAutofit/>
          </a:bodyPr>
          <a:lstStyle/>
          <a:p>
            <a:pPr marL="0" indent="0">
              <a:buNone/>
            </a:pPr>
            <a:r>
              <a:rPr lang="en-AU" sz="2200" dirty="0"/>
              <a:t>Political equality a fundamental constitutional principle of Commonwealth Constitution</a:t>
            </a:r>
          </a:p>
          <a:p>
            <a:pPr lvl="0"/>
            <a:r>
              <a:rPr lang="en-AU" sz="2200" dirty="0"/>
              <a:t>Harrison Moore: </a:t>
            </a:r>
            <a:r>
              <a:rPr lang="en-AU" sz="2200" i="1" dirty="0" smtClean="0"/>
              <a:t>The </a:t>
            </a:r>
            <a:r>
              <a:rPr lang="en-AU" sz="2200" i="1" dirty="0"/>
              <a:t>great underlying principle (of the Constitution) is, that the rights of individuals were sufficiently secured by ensuring, as far as possible, to each a share, and an equal share, in political </a:t>
            </a:r>
            <a:r>
              <a:rPr lang="en-AU" sz="2200" i="1" dirty="0" smtClean="0"/>
              <a:t>power</a:t>
            </a:r>
          </a:p>
          <a:p>
            <a:pPr marL="0" lvl="0" indent="0">
              <a:buNone/>
            </a:pPr>
            <a:r>
              <a:rPr lang="en-AU" sz="2200" dirty="0" smtClean="0"/>
              <a:t>favourably </a:t>
            </a:r>
            <a:r>
              <a:rPr lang="en-AU" sz="2200" dirty="0"/>
              <a:t>quoted at [27] (French CJ, Kiefel, Bell and Keane JJ); [110] (Gageler J); [219] (Nettle J); [318] (Gordon J)</a:t>
            </a:r>
          </a:p>
          <a:p>
            <a:pPr lvl="0"/>
            <a:r>
              <a:rPr lang="en-AU" sz="2200" dirty="0"/>
              <a:t>‘Equality of opportunity to participate in the exercise of political sovereignty is an aspect of the representative democracy guaranteed by the our Constitution’: [45] (French CJ, Kiefel, Bell and Keane JJ)</a:t>
            </a:r>
          </a:p>
          <a:p>
            <a:pPr lvl="0"/>
            <a:r>
              <a:rPr lang="en-US" sz="2200" dirty="0"/>
              <a:t>‘(E)quality of political power . . . is at the heart of the Australian constitutional conception of political sovereignty’: [271] (Nettle J)</a:t>
            </a:r>
            <a:endParaRPr lang="en-AU" sz="2200" dirty="0"/>
          </a:p>
          <a:p>
            <a:pPr marL="0" indent="0">
              <a:buNone/>
            </a:pPr>
            <a:endParaRPr lang="en-US" sz="2200" b="1" dirty="0"/>
          </a:p>
        </p:txBody>
      </p:sp>
    </p:spTree>
    <p:extLst>
      <p:ext uri="{BB962C8B-B14F-4D97-AF65-F5344CB8AC3E}">
        <p14:creationId xmlns:p14="http://schemas.microsoft.com/office/powerpoint/2010/main" val="882229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Three (troubling) questions</a:t>
            </a:r>
            <a:endParaRPr lang="en-US" sz="3200" b="1" dirty="0"/>
          </a:p>
        </p:txBody>
      </p:sp>
      <p:sp>
        <p:nvSpPr>
          <p:cNvPr id="3" name="Content Placeholder 2"/>
          <p:cNvSpPr>
            <a:spLocks noGrp="1"/>
          </p:cNvSpPr>
          <p:nvPr>
            <p:ph idx="1"/>
          </p:nvPr>
        </p:nvSpPr>
        <p:spPr>
          <a:xfrm>
            <a:off x="457200" y="1417638"/>
            <a:ext cx="8229600" cy="4708525"/>
          </a:xfrm>
        </p:spPr>
        <p:txBody>
          <a:bodyPr>
            <a:normAutofit/>
          </a:bodyPr>
          <a:lstStyle/>
          <a:p>
            <a:r>
              <a:rPr lang="en-US" sz="2800" dirty="0" smtClean="0"/>
              <a:t>What </a:t>
            </a:r>
            <a:r>
              <a:rPr lang="en-US" sz="2800" dirty="0"/>
              <a:t>is the relationship between political equality as a constitutional principle and the text and structure of the Constitution</a:t>
            </a:r>
            <a:r>
              <a:rPr lang="en-US" sz="2800" dirty="0" smtClean="0"/>
              <a:t>?</a:t>
            </a:r>
          </a:p>
          <a:p>
            <a:pPr marL="0" indent="0">
              <a:buNone/>
            </a:pPr>
            <a:endParaRPr lang="en-US" sz="2800" dirty="0"/>
          </a:p>
          <a:p>
            <a:r>
              <a:rPr lang="en-AU" sz="2800" dirty="0" smtClean="0"/>
              <a:t>What </a:t>
            </a:r>
            <a:r>
              <a:rPr lang="en-AU" sz="2800" dirty="0"/>
              <a:t>understanding of political equality is being adopted as a constitutional principle? </a:t>
            </a:r>
            <a:endParaRPr lang="en-AU" sz="2800" dirty="0" smtClean="0"/>
          </a:p>
          <a:p>
            <a:endParaRPr lang="en-US" sz="2800" dirty="0"/>
          </a:p>
          <a:p>
            <a:r>
              <a:rPr lang="en-US" sz="2800" dirty="0" smtClean="0"/>
              <a:t>What is the relationship between political equality as a constitutional principle and political equality as effected by legislation?</a:t>
            </a:r>
            <a:endParaRPr lang="en-US" sz="2800" dirty="0"/>
          </a:p>
        </p:txBody>
      </p:sp>
    </p:spTree>
    <p:extLst>
      <p:ext uri="{BB962C8B-B14F-4D97-AF65-F5344CB8AC3E}">
        <p14:creationId xmlns:p14="http://schemas.microsoft.com/office/powerpoint/2010/main" val="1476652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
            </a:r>
            <a:br>
              <a:rPr lang="en-US" sz="3200" b="1" dirty="0"/>
            </a:br>
            <a:r>
              <a:rPr lang="en-US" sz="3200" b="1" dirty="0"/>
              <a:t>Political equality as a constitutional principle and the text and structure of the Constitution </a:t>
            </a:r>
            <a:r>
              <a:rPr lang="en-US" sz="3200" b="1" dirty="0" smtClean="0"/>
              <a:t>I</a:t>
            </a:r>
            <a:r>
              <a:rPr lang="en-US" sz="3200" b="1" dirty="0"/>
              <a:t/>
            </a:r>
            <a:br>
              <a:rPr lang="en-US" sz="3200" b="1" dirty="0"/>
            </a:br>
            <a:endParaRPr lang="en-US" sz="3200" dirty="0"/>
          </a:p>
        </p:txBody>
      </p:sp>
      <p:sp>
        <p:nvSpPr>
          <p:cNvPr id="3" name="Content Placeholder 2"/>
          <p:cNvSpPr>
            <a:spLocks noGrp="1"/>
          </p:cNvSpPr>
          <p:nvPr>
            <p:ph idx="1"/>
          </p:nvPr>
        </p:nvSpPr>
        <p:spPr>
          <a:xfrm>
            <a:off x="457200" y="1417638"/>
            <a:ext cx="8229600" cy="4708525"/>
          </a:xfrm>
        </p:spPr>
        <p:txBody>
          <a:bodyPr>
            <a:normAutofit/>
          </a:bodyPr>
          <a:lstStyle/>
          <a:p>
            <a:pPr marL="0" lvl="0" indent="0">
              <a:buNone/>
            </a:pPr>
            <a:r>
              <a:rPr lang="en-AU" sz="2400" dirty="0"/>
              <a:t>Informs understanding and application of implied freedom of political </a:t>
            </a:r>
            <a:r>
              <a:rPr lang="en-AU" sz="2400" dirty="0" smtClean="0"/>
              <a:t>communication: </a:t>
            </a:r>
            <a:endParaRPr lang="en-AU" sz="2400" dirty="0"/>
          </a:p>
          <a:p>
            <a:pPr lvl="0"/>
            <a:r>
              <a:rPr lang="en-AU" sz="2400" dirty="0" smtClean="0"/>
              <a:t>Whether there is burden?: [28] </a:t>
            </a:r>
            <a:r>
              <a:rPr lang="en-AU" sz="2400" dirty="0"/>
              <a:t>(French CJ, Kiefel, Bell and Keane JJ) </a:t>
            </a:r>
            <a:r>
              <a:rPr lang="en-AU" sz="2400" dirty="0" smtClean="0"/>
              <a:t>(see also [318] (Gordon J))</a:t>
            </a:r>
          </a:p>
          <a:p>
            <a:pPr marL="0" lvl="0" indent="0">
              <a:buNone/>
            </a:pPr>
            <a:endParaRPr lang="en-AU" sz="2400" dirty="0" smtClean="0"/>
          </a:p>
          <a:p>
            <a:pPr lvl="0"/>
            <a:r>
              <a:rPr lang="en-AU" sz="2400" dirty="0" smtClean="0"/>
              <a:t>Compatibility </a:t>
            </a:r>
            <a:r>
              <a:rPr lang="en-AU" sz="2400" dirty="0"/>
              <a:t>testing: [31]-[47] (French CJ, Kiefel, Bell and Keane JJ) (see also [324] (Gordon J)</a:t>
            </a:r>
            <a:r>
              <a:rPr lang="en-AU" sz="2400" dirty="0" smtClean="0"/>
              <a:t>)</a:t>
            </a:r>
          </a:p>
          <a:p>
            <a:pPr marL="0" lvl="0" indent="0">
              <a:buNone/>
            </a:pPr>
            <a:endParaRPr lang="en-AU" sz="2400" dirty="0"/>
          </a:p>
          <a:p>
            <a:pPr lvl="0"/>
            <a:r>
              <a:rPr lang="en-AU" sz="2400" dirty="0"/>
              <a:t>Proportionality testing: [93] (French CJ, Kiefel, Bell and Keane JJ) (see also [344], [365] (Gordon J)</a:t>
            </a:r>
            <a:r>
              <a:rPr lang="en-AU" sz="2400" dirty="0" smtClean="0"/>
              <a:t>)</a:t>
            </a:r>
            <a:endParaRPr lang="en-AU" sz="2400" dirty="0"/>
          </a:p>
        </p:txBody>
      </p:sp>
    </p:spTree>
    <p:extLst>
      <p:ext uri="{BB962C8B-B14F-4D97-AF65-F5344CB8AC3E}">
        <p14:creationId xmlns:p14="http://schemas.microsoft.com/office/powerpoint/2010/main" val="3090897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651"/>
            <a:ext cx="8229600" cy="1143000"/>
          </a:xfrm>
        </p:spPr>
        <p:txBody>
          <a:bodyPr>
            <a:noAutofit/>
          </a:bodyPr>
          <a:lstStyle/>
          <a:p>
            <a:r>
              <a:rPr lang="en-US" sz="3200" b="1" dirty="0" smtClean="0"/>
              <a:t/>
            </a:r>
            <a:br>
              <a:rPr lang="en-US" sz="3200" b="1" dirty="0" smtClean="0"/>
            </a:br>
            <a:r>
              <a:rPr lang="en-US" sz="3200" b="1" dirty="0" smtClean="0"/>
              <a:t>Political </a:t>
            </a:r>
            <a:r>
              <a:rPr lang="en-US" sz="3200" b="1" dirty="0"/>
              <a:t>equality as a constitutional principle and the text and structure of the </a:t>
            </a:r>
            <a:r>
              <a:rPr lang="en-US" sz="3200" b="1" dirty="0" smtClean="0"/>
              <a:t>Constitution II</a:t>
            </a:r>
            <a:r>
              <a:rPr lang="en-US" sz="3200" b="1" dirty="0"/>
              <a:t/>
            </a:r>
            <a:br>
              <a:rPr lang="en-US" sz="3200" b="1" dirty="0"/>
            </a:br>
            <a:endParaRPr lang="en-US" sz="3200" b="1" dirty="0"/>
          </a:p>
        </p:txBody>
      </p:sp>
      <p:sp>
        <p:nvSpPr>
          <p:cNvPr id="3" name="Content Placeholder 2"/>
          <p:cNvSpPr>
            <a:spLocks noGrp="1"/>
          </p:cNvSpPr>
          <p:nvPr>
            <p:ph idx="1"/>
          </p:nvPr>
        </p:nvSpPr>
        <p:spPr/>
        <p:txBody>
          <a:bodyPr>
            <a:noAutofit/>
          </a:bodyPr>
          <a:lstStyle/>
          <a:p>
            <a:pPr lvl="0"/>
            <a:r>
              <a:rPr lang="en-AU" sz="2400" dirty="0"/>
              <a:t>Implied from ss 7 and 24 ‘chosen by the people’? Not expressly said to be the case in </a:t>
            </a:r>
            <a:r>
              <a:rPr lang="en-AU" sz="2400" i="1" dirty="0"/>
              <a:t>McCloy</a:t>
            </a:r>
            <a:endParaRPr lang="en-AU" sz="2400" dirty="0"/>
          </a:p>
          <a:p>
            <a:pPr marL="0" indent="0">
              <a:buNone/>
            </a:pPr>
            <a:r>
              <a:rPr lang="en-AU" sz="2400" dirty="0"/>
              <a:t>But if so, how to reconcile with </a:t>
            </a:r>
            <a:r>
              <a:rPr lang="en-AU" sz="2400" i="1" dirty="0"/>
              <a:t>McKinlay </a:t>
            </a:r>
            <a:r>
              <a:rPr lang="en-AU" sz="2400" dirty="0"/>
              <a:t>and </a:t>
            </a:r>
            <a:r>
              <a:rPr lang="en-AU" sz="2400" i="1" dirty="0"/>
              <a:t>McGinty?</a:t>
            </a:r>
          </a:p>
          <a:p>
            <a:pPr lvl="0"/>
            <a:endParaRPr lang="en-AU" sz="2400" dirty="0" smtClean="0"/>
          </a:p>
          <a:p>
            <a:pPr lvl="0"/>
            <a:r>
              <a:rPr lang="en-AU" sz="2400" dirty="0" smtClean="0"/>
              <a:t>Derived </a:t>
            </a:r>
            <a:r>
              <a:rPr lang="en-AU" sz="2400" dirty="0"/>
              <a:t>from an understanding of representative democracy and popular sovereignty? See dicta above</a:t>
            </a:r>
          </a:p>
          <a:p>
            <a:pPr marL="0" indent="0">
              <a:buNone/>
            </a:pPr>
            <a:r>
              <a:rPr lang="en-AU" sz="2400" dirty="0"/>
              <a:t>But how to reconcile with </a:t>
            </a:r>
            <a:r>
              <a:rPr lang="en-AU" sz="2400" i="1" dirty="0" smtClean="0"/>
              <a:t>Lange</a:t>
            </a:r>
            <a:r>
              <a:rPr lang="en-AU" sz="2400" dirty="0" smtClean="0"/>
              <a:t>:</a:t>
            </a:r>
          </a:p>
          <a:p>
            <a:pPr marL="0" indent="0">
              <a:buNone/>
            </a:pPr>
            <a:r>
              <a:rPr lang="en-AU" sz="2400" dirty="0"/>
              <a:t>	</a:t>
            </a:r>
            <a:r>
              <a:rPr lang="en-AU" sz="2400" i="1" dirty="0" smtClean="0"/>
              <a:t>Under the Constitution,</a:t>
            </a:r>
            <a:r>
              <a:rPr lang="en-AU" sz="2400" i="1" dirty="0"/>
              <a:t> </a:t>
            </a:r>
            <a:r>
              <a:rPr lang="en-AU" sz="2400" i="1" dirty="0" smtClean="0"/>
              <a:t>the relevant question is not, ‘What is 	required by representative and responsible government?’. It 	is, ‘What do the terms and structure of the Constitution 	prohibit, authorise or require?’</a:t>
            </a:r>
          </a:p>
          <a:p>
            <a:pPr marL="0" indent="0">
              <a:buNone/>
            </a:pPr>
            <a:endParaRPr lang="en-AU" sz="2400" dirty="0"/>
          </a:p>
          <a:p>
            <a:pPr marL="0" indent="0">
              <a:buNone/>
            </a:pPr>
            <a:endParaRPr lang="en-AU" sz="2400" dirty="0"/>
          </a:p>
          <a:p>
            <a:endParaRPr lang="en-US" sz="2400" dirty="0"/>
          </a:p>
        </p:txBody>
      </p:sp>
    </p:spTree>
    <p:extLst>
      <p:ext uri="{BB962C8B-B14F-4D97-AF65-F5344CB8AC3E}">
        <p14:creationId xmlns:p14="http://schemas.microsoft.com/office/powerpoint/2010/main" val="4114785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smtClean="0"/>
              <a:t>The understanding/s </a:t>
            </a:r>
            <a:r>
              <a:rPr lang="en-AU" sz="3200" b="1" dirty="0"/>
              <a:t>of political equality </a:t>
            </a:r>
            <a:r>
              <a:rPr lang="en-AU" sz="3200" b="1" dirty="0" smtClean="0"/>
              <a:t>adopted </a:t>
            </a:r>
            <a:r>
              <a:rPr lang="en-AU" sz="3200" b="1" dirty="0"/>
              <a:t>as a constitutional </a:t>
            </a:r>
            <a:r>
              <a:rPr lang="en-AU" sz="3200" b="1" dirty="0" smtClean="0"/>
              <a:t>principle </a:t>
            </a:r>
            <a:r>
              <a:rPr lang="en-AU" sz="3200" b="1" dirty="0"/>
              <a:t>I</a:t>
            </a:r>
            <a:endParaRPr lang="en-US" sz="3200" b="1"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pPr marL="0" indent="0">
              <a:buNone/>
            </a:pPr>
            <a:r>
              <a:rPr lang="en-AU" sz="2400" i="1" dirty="0" smtClean="0"/>
              <a:t>Metric </a:t>
            </a:r>
            <a:r>
              <a:rPr lang="en-AU" sz="2400" i="1" dirty="0"/>
              <a:t>of equality – </a:t>
            </a:r>
            <a:r>
              <a:rPr lang="en-AU" sz="2400" dirty="0"/>
              <a:t>equality of what?</a:t>
            </a:r>
          </a:p>
          <a:p>
            <a:pPr lvl="0"/>
            <a:r>
              <a:rPr lang="en-AU" sz="2400" dirty="0"/>
              <a:t>Power? See Harrison Moore </a:t>
            </a:r>
          </a:p>
          <a:p>
            <a:r>
              <a:rPr lang="en-AU" sz="2400" dirty="0" smtClean="0"/>
              <a:t>Participation? </a:t>
            </a:r>
            <a:r>
              <a:rPr lang="en-AU" sz="2400" dirty="0"/>
              <a:t>See [45] (French CJ, Kiefel, Bell and Keane JJ</a:t>
            </a:r>
            <a:r>
              <a:rPr lang="en-AU" sz="2400" dirty="0" smtClean="0"/>
              <a:t>)</a:t>
            </a:r>
          </a:p>
          <a:p>
            <a:pPr lvl="0"/>
            <a:r>
              <a:rPr lang="en-AU" sz="2400" dirty="0" smtClean="0"/>
              <a:t>Opportunity </a:t>
            </a:r>
            <a:r>
              <a:rPr lang="en-AU" sz="2400" dirty="0"/>
              <a:t>to participate? See [45] (French CJ, Kiefel, Bell and Keane JJ</a:t>
            </a:r>
            <a:r>
              <a:rPr lang="en-AU" sz="2400" dirty="0" smtClean="0"/>
              <a:t>)</a:t>
            </a:r>
          </a:p>
          <a:p>
            <a:pPr marL="0" lvl="0" indent="0">
              <a:buNone/>
            </a:pPr>
            <a:endParaRPr lang="en-AU" sz="2400" dirty="0"/>
          </a:p>
          <a:p>
            <a:pPr lvl="0"/>
            <a:r>
              <a:rPr lang="en-AU" sz="2400" dirty="0"/>
              <a:t>Freedom? </a:t>
            </a:r>
          </a:p>
          <a:p>
            <a:pPr lvl="0">
              <a:buFont typeface="Wingdings" charset="2"/>
              <a:buChar char="Ø"/>
            </a:pPr>
            <a:r>
              <a:rPr lang="en-AU" sz="2400" dirty="0"/>
              <a:t>Negative (freedom from) and/or positive freedom (freedom to)? </a:t>
            </a:r>
            <a:endParaRPr lang="en-AU" sz="2400" dirty="0" smtClean="0"/>
          </a:p>
          <a:p>
            <a:pPr lvl="0">
              <a:buFont typeface="Wingdings" charset="2"/>
              <a:buChar char="Ø"/>
            </a:pPr>
            <a:r>
              <a:rPr lang="en-AU" sz="2400" dirty="0" smtClean="0"/>
              <a:t>The </a:t>
            </a:r>
            <a:r>
              <a:rPr lang="en-AU" sz="2400" dirty="0"/>
              <a:t>greater the emphasis on negative freedom, closer to First Amendment </a:t>
            </a:r>
            <a:r>
              <a:rPr lang="en-AU" sz="2400" dirty="0" smtClean="0"/>
              <a:t>jurisprudence</a:t>
            </a:r>
          </a:p>
          <a:p>
            <a:pPr lvl="0">
              <a:buFont typeface="Wingdings" charset="2"/>
              <a:buChar char="Ø"/>
            </a:pPr>
            <a:endParaRPr lang="en-AU" sz="2400" dirty="0"/>
          </a:p>
          <a:p>
            <a:r>
              <a:rPr lang="en-AU" sz="2400" dirty="0" smtClean="0"/>
              <a:t>Equality as a positive requirement (to provide X) vs equality as a negative requirement (to remove X)</a:t>
            </a:r>
            <a:endParaRPr lang="en-AU" sz="2400" dirty="0"/>
          </a:p>
          <a:p>
            <a:endParaRPr lang="en-US" sz="2400" dirty="0"/>
          </a:p>
        </p:txBody>
      </p:sp>
    </p:spTree>
    <p:extLst>
      <p:ext uri="{BB962C8B-B14F-4D97-AF65-F5344CB8AC3E}">
        <p14:creationId xmlns:p14="http://schemas.microsoft.com/office/powerpoint/2010/main" val="3321570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t>The understanding/s of political equality adopted as a constitutional principle </a:t>
            </a:r>
            <a:r>
              <a:rPr lang="en-AU" sz="3200" b="1" dirty="0" smtClean="0"/>
              <a:t>II</a:t>
            </a:r>
            <a:endParaRPr lang="en-US" sz="3200" dirty="0"/>
          </a:p>
        </p:txBody>
      </p:sp>
      <p:sp>
        <p:nvSpPr>
          <p:cNvPr id="3" name="Content Placeholder 2"/>
          <p:cNvSpPr>
            <a:spLocks noGrp="1"/>
          </p:cNvSpPr>
          <p:nvPr>
            <p:ph idx="1"/>
          </p:nvPr>
        </p:nvSpPr>
        <p:spPr>
          <a:xfrm>
            <a:off x="457200" y="1571625"/>
            <a:ext cx="8229600" cy="4554538"/>
          </a:xfrm>
        </p:spPr>
        <p:txBody>
          <a:bodyPr>
            <a:normAutofit/>
          </a:bodyPr>
          <a:lstStyle/>
          <a:p>
            <a:pPr marL="0" lvl="0" indent="0">
              <a:buNone/>
            </a:pPr>
            <a:r>
              <a:rPr lang="en-AU" sz="2400" i="1" dirty="0"/>
              <a:t>Constituency of equality – </a:t>
            </a:r>
            <a:r>
              <a:rPr lang="en-AU" sz="2400" dirty="0"/>
              <a:t>equality for whom</a:t>
            </a:r>
            <a:r>
              <a:rPr lang="en-AU" sz="2400" dirty="0" smtClean="0"/>
              <a:t>? </a:t>
            </a:r>
          </a:p>
          <a:p>
            <a:r>
              <a:rPr lang="en-AU" sz="2400" dirty="0" smtClean="0"/>
              <a:t>Electors</a:t>
            </a:r>
            <a:r>
              <a:rPr lang="en-AU" sz="2400" dirty="0"/>
              <a:t>? See [216]-[216] (Nettle J)</a:t>
            </a:r>
          </a:p>
          <a:p>
            <a:r>
              <a:rPr lang="en-AU" sz="2400" dirty="0" smtClean="0"/>
              <a:t>Individuals</a:t>
            </a:r>
            <a:r>
              <a:rPr lang="en-AU" sz="2400" dirty="0"/>
              <a:t>? Quote from Harrison </a:t>
            </a:r>
            <a:r>
              <a:rPr lang="en-AU" sz="2400" dirty="0" smtClean="0"/>
              <a:t>Moore</a:t>
            </a:r>
            <a:endParaRPr lang="en-AU" sz="2400" dirty="0"/>
          </a:p>
          <a:p>
            <a:pPr lvl="0"/>
            <a:r>
              <a:rPr lang="en-AU" sz="2400" dirty="0"/>
              <a:t>All those governed, including </a:t>
            </a:r>
            <a:r>
              <a:rPr lang="en-AU" sz="2400" dirty="0" smtClean="0"/>
              <a:t>legal entities (e.g corporations)? </a:t>
            </a:r>
            <a:r>
              <a:rPr lang="en-AU" sz="2400" dirty="0"/>
              <a:t>See </a:t>
            </a:r>
            <a:r>
              <a:rPr lang="en-AU" sz="2400" i="1" dirty="0"/>
              <a:t>Unions NSW</a:t>
            </a:r>
            <a:r>
              <a:rPr lang="en-AU" sz="2400" dirty="0"/>
              <a:t> and the analysis of Nettle J in </a:t>
            </a:r>
            <a:r>
              <a:rPr lang="en-AU" sz="2400" i="1" dirty="0"/>
              <a:t>McCloy</a:t>
            </a:r>
            <a:r>
              <a:rPr lang="en-AU" sz="2400" dirty="0"/>
              <a:t> with discrimination leading to invalidity of Div 4A EFED Act which </a:t>
            </a:r>
            <a:r>
              <a:rPr lang="en-AU" sz="2400" dirty="0" smtClean="0"/>
              <a:t>applied to corporate property developers (and ‘close associates’)</a:t>
            </a:r>
            <a:endParaRPr lang="en-AU" sz="2400" dirty="0"/>
          </a:p>
          <a:p>
            <a:endParaRPr lang="en-US" sz="2400" dirty="0" smtClean="0"/>
          </a:p>
          <a:p>
            <a:pPr lvl="0"/>
            <a:r>
              <a:rPr lang="en-AU" sz="2400" dirty="0" smtClean="0"/>
              <a:t>Or citizens</a:t>
            </a:r>
            <a:r>
              <a:rPr lang="en-AU" sz="2400" dirty="0"/>
              <a:t>? See </a:t>
            </a:r>
            <a:r>
              <a:rPr lang="en-AU" sz="2400" i="1" dirty="0"/>
              <a:t>Roach </a:t>
            </a:r>
            <a:r>
              <a:rPr lang="en-AU" sz="2400" dirty="0"/>
              <a:t>and </a:t>
            </a:r>
            <a:r>
              <a:rPr lang="en-AU" sz="2400" i="1" dirty="0" smtClean="0"/>
              <a:t>Rowe</a:t>
            </a:r>
            <a:endParaRPr lang="en-AU" sz="2400" i="1" dirty="0"/>
          </a:p>
        </p:txBody>
      </p:sp>
    </p:spTree>
    <p:extLst>
      <p:ext uri="{BB962C8B-B14F-4D97-AF65-F5344CB8AC3E}">
        <p14:creationId xmlns:p14="http://schemas.microsoft.com/office/powerpoint/2010/main" val="173076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t>The understanding/s of political equality adopted as a constitutional principle </a:t>
            </a:r>
            <a:r>
              <a:rPr lang="en-AU" sz="3200" b="1" dirty="0" smtClean="0"/>
              <a:t>III</a:t>
            </a:r>
            <a:endParaRPr lang="en-US" sz="3200" dirty="0"/>
          </a:p>
        </p:txBody>
      </p:sp>
      <p:sp>
        <p:nvSpPr>
          <p:cNvPr id="3" name="Content Placeholder 2"/>
          <p:cNvSpPr>
            <a:spLocks noGrp="1"/>
          </p:cNvSpPr>
          <p:nvPr>
            <p:ph idx="1"/>
          </p:nvPr>
        </p:nvSpPr>
        <p:spPr>
          <a:xfrm>
            <a:off x="457200" y="1417638"/>
            <a:ext cx="8229600" cy="4708526"/>
          </a:xfrm>
        </p:spPr>
        <p:txBody>
          <a:bodyPr>
            <a:noAutofit/>
          </a:bodyPr>
          <a:lstStyle/>
          <a:p>
            <a:pPr marL="0" indent="0">
              <a:buNone/>
            </a:pPr>
            <a:r>
              <a:rPr lang="en-AU" sz="2200" i="1" dirty="0"/>
              <a:t>Constituency of equality </a:t>
            </a:r>
            <a:r>
              <a:rPr lang="en-AU" sz="2200" dirty="0" smtClean="0"/>
              <a:t>connected to question of political community</a:t>
            </a:r>
            <a:r>
              <a:rPr lang="en-AU" sz="2200" dirty="0"/>
              <a:t> </a:t>
            </a:r>
            <a:r>
              <a:rPr lang="en-AU" sz="2200" dirty="0" smtClean="0"/>
              <a:t>The ‘people </a:t>
            </a:r>
            <a:r>
              <a:rPr lang="en-AU" sz="2200" dirty="0"/>
              <a:t>of the’ (ss 7 and 24): </a:t>
            </a:r>
          </a:p>
          <a:p>
            <a:r>
              <a:rPr lang="en-AU" sz="2200" dirty="0"/>
              <a:t>Section 24: ‘The number of members chosen in the several States shall be in proportion to the respective numbers of their people ‘ and ‘latest statistics of the Commonwealth</a:t>
            </a:r>
            <a:r>
              <a:rPr lang="en-AU" sz="2200" dirty="0" smtClean="0"/>
              <a:t>’</a:t>
            </a:r>
            <a:endParaRPr lang="en-AU" sz="2200" dirty="0"/>
          </a:p>
          <a:p>
            <a:r>
              <a:rPr lang="en-AU" sz="2200" i="1" dirty="0"/>
              <a:t>Commonwealth Electoral Act 1918 </a:t>
            </a:r>
            <a:r>
              <a:rPr lang="en-AU" sz="2200" dirty="0"/>
              <a:t>(Cth) ss 46-47</a:t>
            </a:r>
          </a:p>
          <a:p>
            <a:r>
              <a:rPr lang="en-AU" sz="2200" dirty="0"/>
              <a:t>ABS determination of population based on concept of ‘usual residence’ (12 month rule): broader than ‘legal population’ (citizens) and extends to permanent visa-holders and temporary visa-holders such as international students and 457 visa </a:t>
            </a:r>
            <a:r>
              <a:rPr lang="en-AU" sz="2200" dirty="0" smtClean="0"/>
              <a:t>workers</a:t>
            </a:r>
          </a:p>
          <a:p>
            <a:pPr marL="0" indent="0">
              <a:buNone/>
            </a:pPr>
            <a:r>
              <a:rPr lang="en-AU" sz="2200" dirty="0" smtClean="0"/>
              <a:t>=&gt; Citizenship-based understanding of political community inclusionary </a:t>
            </a:r>
            <a:r>
              <a:rPr lang="en-AU" sz="2200" i="1" dirty="0" smtClean="0"/>
              <a:t>and </a:t>
            </a:r>
            <a:r>
              <a:rPr lang="en-AU" sz="2200" dirty="0" smtClean="0"/>
              <a:t>exclusionary</a:t>
            </a:r>
            <a:endParaRPr lang="en-AU" sz="2200" dirty="0"/>
          </a:p>
        </p:txBody>
      </p:sp>
    </p:spTree>
    <p:extLst>
      <p:ext uri="{BB962C8B-B14F-4D97-AF65-F5344CB8AC3E}">
        <p14:creationId xmlns:p14="http://schemas.microsoft.com/office/powerpoint/2010/main" val="2270123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Political </a:t>
            </a:r>
            <a:r>
              <a:rPr lang="en-US" sz="3200" b="1" dirty="0"/>
              <a:t>equality as a constitutional principle and political equality as effected by legislation</a:t>
            </a:r>
          </a:p>
        </p:txBody>
      </p:sp>
      <p:sp>
        <p:nvSpPr>
          <p:cNvPr id="3" name="Content Placeholder 2"/>
          <p:cNvSpPr>
            <a:spLocks noGrp="1"/>
          </p:cNvSpPr>
          <p:nvPr>
            <p:ph idx="1"/>
          </p:nvPr>
        </p:nvSpPr>
        <p:spPr/>
        <p:txBody>
          <a:bodyPr>
            <a:normAutofit/>
          </a:bodyPr>
          <a:lstStyle/>
          <a:p>
            <a:r>
              <a:rPr lang="en-US" sz="2400" dirty="0" smtClean="0"/>
              <a:t>Gummow J in </a:t>
            </a:r>
            <a:r>
              <a:rPr lang="en-US" sz="2400" i="1" dirty="0" smtClean="0"/>
              <a:t>McGinty: </a:t>
            </a:r>
          </a:p>
          <a:p>
            <a:pPr marL="0" indent="0">
              <a:buNone/>
            </a:pPr>
            <a:r>
              <a:rPr lang="en-US" sz="2400" i="1" dirty="0"/>
              <a:t>	</a:t>
            </a:r>
            <a:r>
              <a:rPr lang="en-US" sz="2400" i="1" dirty="0" smtClean="0"/>
              <a:t>To </a:t>
            </a:r>
            <a:r>
              <a:rPr lang="en-US" sz="2400" i="1" dirty="0"/>
              <a:t>adopt as a norm of constitutional law the </a:t>
            </a:r>
            <a:r>
              <a:rPr lang="en-US" sz="2400" i="1" dirty="0" smtClean="0"/>
              <a:t>conclusion </a:t>
            </a:r>
            <a:r>
              <a:rPr lang="en-US" sz="2400" i="1" dirty="0"/>
              <a:t>that </a:t>
            </a:r>
            <a:r>
              <a:rPr lang="en-US" sz="2400" i="1" dirty="0" smtClean="0"/>
              <a:t>	a </a:t>
            </a:r>
            <a:r>
              <a:rPr lang="en-US" sz="2400" i="1" dirty="0"/>
              <a:t>constitution embodies a </a:t>
            </a:r>
            <a:r>
              <a:rPr lang="en-US" sz="2400" i="1" dirty="0" smtClean="0"/>
              <a:t>principle </a:t>
            </a:r>
            <a:r>
              <a:rPr lang="en-US" sz="2400" i="1" dirty="0"/>
              <a:t>or a doctrine </a:t>
            </a:r>
            <a:r>
              <a:rPr lang="en-US" sz="2400" i="1" dirty="0" smtClean="0"/>
              <a:t>of 	representative democracy </a:t>
            </a:r>
            <a:r>
              <a:rPr lang="en-US" sz="2400" i="1" dirty="0"/>
              <a:t>or representative government (a </a:t>
            </a:r>
            <a:r>
              <a:rPr lang="en-US" sz="2400" i="1" dirty="0" smtClean="0"/>
              <a:t>	more </a:t>
            </a:r>
            <a:r>
              <a:rPr lang="en-US" sz="2400" i="1" dirty="0"/>
              <a:t>precise and accurate term </a:t>
            </a:r>
            <a:r>
              <a:rPr lang="en-US" sz="2400" i="1" dirty="0" smtClean="0"/>
              <a:t>is </a:t>
            </a:r>
            <a:r>
              <a:rPr lang="en-US" sz="2400" i="1" dirty="0"/>
              <a:t>to adopt a </a:t>
            </a:r>
            <a:r>
              <a:rPr lang="en-US" sz="2400" i="1" dirty="0" smtClean="0"/>
              <a:t>category </a:t>
            </a:r>
            <a:r>
              <a:rPr lang="en-US" sz="2400" i="1" dirty="0"/>
              <a:t>of </a:t>
            </a:r>
            <a:r>
              <a:rPr lang="en-US" sz="2400" i="1" dirty="0" smtClean="0"/>
              <a:t>	indeterminate </a:t>
            </a:r>
            <a:r>
              <a:rPr lang="en-US" sz="2400" i="1" dirty="0"/>
              <a:t>reference. </a:t>
            </a:r>
          </a:p>
          <a:p>
            <a:r>
              <a:rPr lang="en-US" sz="2400" dirty="0" smtClean="0"/>
              <a:t>Political equality as a principle subject to reasonable disagreement (Waldron)</a:t>
            </a:r>
          </a:p>
          <a:p>
            <a:endParaRPr lang="en-US" sz="2400" dirty="0"/>
          </a:p>
          <a:p>
            <a:r>
              <a:rPr lang="en-US" sz="2400" dirty="0" smtClean="0"/>
              <a:t>Judicial and legislative understandings not necessarily congruent: e.g. </a:t>
            </a:r>
            <a:r>
              <a:rPr lang="en-US" sz="2400" i="1" dirty="0" smtClean="0"/>
              <a:t>ACTV </a:t>
            </a:r>
            <a:r>
              <a:rPr lang="en-US" sz="2400" dirty="0" smtClean="0"/>
              <a:t>and </a:t>
            </a:r>
            <a:r>
              <a:rPr lang="en-US" sz="2400" i="1" dirty="0" smtClean="0"/>
              <a:t>Unions NSW</a:t>
            </a:r>
            <a:endParaRPr lang="en-US" sz="2400" dirty="0"/>
          </a:p>
          <a:p>
            <a:endParaRPr lang="en-US" sz="2400" dirty="0"/>
          </a:p>
        </p:txBody>
      </p:sp>
    </p:spTree>
    <p:extLst>
      <p:ext uri="{BB962C8B-B14F-4D97-AF65-F5344CB8AC3E}">
        <p14:creationId xmlns:p14="http://schemas.microsoft.com/office/powerpoint/2010/main" val="3817420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Key questions and answer</a:t>
            </a:r>
            <a:endParaRPr lang="en-US" sz="3200" b="1" dirty="0"/>
          </a:p>
        </p:txBody>
      </p:sp>
      <p:sp>
        <p:nvSpPr>
          <p:cNvPr id="3" name="Content Placeholder 2"/>
          <p:cNvSpPr>
            <a:spLocks noGrp="1"/>
          </p:cNvSpPr>
          <p:nvPr>
            <p:ph idx="1"/>
          </p:nvPr>
        </p:nvSpPr>
        <p:spPr>
          <a:xfrm>
            <a:off x="200326" y="1170052"/>
            <a:ext cx="8229600" cy="4894240"/>
          </a:xfrm>
        </p:spPr>
        <p:txBody>
          <a:bodyPr>
            <a:noAutofit/>
          </a:bodyPr>
          <a:lstStyle/>
          <a:p>
            <a:pPr marL="0" indent="0">
              <a:buNone/>
            </a:pPr>
            <a:r>
              <a:rPr lang="en-US" sz="1700" b="1" dirty="0"/>
              <a:t>Question 1</a:t>
            </a:r>
            <a:endParaRPr lang="en-AU" sz="1700" dirty="0"/>
          </a:p>
          <a:p>
            <a:pPr marL="0" indent="0">
              <a:buNone/>
            </a:pPr>
            <a:r>
              <a:rPr lang="en-US" sz="1700" dirty="0"/>
              <a:t>Is Division 4A of Part 6 of the Election Funding, Expenditure and Disclosures Act 1981 (NSW) (EFED Act) invalid in its application to the plaintiffs because it impermissibly burdens the implied freedom on communication on governmental and political matters contrary to the Commonwealth Constitution?</a:t>
            </a:r>
            <a:endParaRPr lang="en-AU" sz="1700" dirty="0"/>
          </a:p>
          <a:p>
            <a:pPr marL="0" indent="0">
              <a:buNone/>
            </a:pPr>
            <a:r>
              <a:rPr lang="en-US" sz="1700" b="1" dirty="0"/>
              <a:t>Answer (Nettle J dissenting): No</a:t>
            </a:r>
            <a:endParaRPr lang="en-AU" sz="1700" dirty="0"/>
          </a:p>
          <a:p>
            <a:pPr marL="0" indent="0">
              <a:buNone/>
            </a:pPr>
            <a:r>
              <a:rPr lang="en-AU" sz="1700" b="1" i="1" dirty="0"/>
              <a:t> </a:t>
            </a:r>
            <a:endParaRPr lang="en-AU" sz="1700" dirty="0"/>
          </a:p>
          <a:p>
            <a:pPr marL="0" indent="0">
              <a:buNone/>
            </a:pPr>
            <a:r>
              <a:rPr lang="en-US" sz="1700" b="1" dirty="0"/>
              <a:t>Question 2</a:t>
            </a:r>
            <a:endParaRPr lang="en-AU" sz="1700" dirty="0"/>
          </a:p>
          <a:p>
            <a:pPr marL="0" indent="0">
              <a:buNone/>
            </a:pPr>
            <a:r>
              <a:rPr lang="en-US" sz="1700" dirty="0"/>
              <a:t>Is Division 2A of Part 6 of EFED Act invalid in its application to the plaintiffs because it impermissibly burdens the implied freedom of communication of governmental and political matters contrary to the Commonwealth Constitution?</a:t>
            </a:r>
            <a:endParaRPr lang="en-AU" sz="1700" dirty="0"/>
          </a:p>
          <a:p>
            <a:pPr marL="0" indent="0">
              <a:buNone/>
            </a:pPr>
            <a:r>
              <a:rPr lang="en-US" sz="1700" b="1" dirty="0"/>
              <a:t>Answer (entire Court): No</a:t>
            </a:r>
            <a:endParaRPr lang="en-AU" sz="1700" dirty="0"/>
          </a:p>
          <a:p>
            <a:pPr marL="0" indent="0">
              <a:buNone/>
            </a:pPr>
            <a:r>
              <a:rPr lang="en-AU" sz="1700" b="1" i="1" dirty="0"/>
              <a:t> </a:t>
            </a:r>
            <a:endParaRPr lang="en-AU" sz="1700" dirty="0"/>
          </a:p>
          <a:p>
            <a:pPr marL="0" indent="0">
              <a:buNone/>
            </a:pPr>
            <a:r>
              <a:rPr lang="en-US" sz="1700" b="1" dirty="0"/>
              <a:t>Question 3</a:t>
            </a:r>
            <a:endParaRPr lang="en-AU" sz="1700" dirty="0"/>
          </a:p>
          <a:p>
            <a:pPr marL="0" indent="0">
              <a:buNone/>
            </a:pPr>
            <a:r>
              <a:rPr lang="en-US" sz="1700" dirty="0"/>
              <a:t>Is s 96E of the EFED Act invalid in its application to the plaintiffs because it impermissibly burdens the implied freedom of communication of governmental and political matters contrary to the Commonwealth Constitution?</a:t>
            </a:r>
            <a:endParaRPr lang="en-AU" sz="1700" dirty="0"/>
          </a:p>
          <a:p>
            <a:pPr marL="0" indent="0">
              <a:buNone/>
            </a:pPr>
            <a:r>
              <a:rPr lang="en-US" sz="1700" b="1" dirty="0"/>
              <a:t>Answer (entire Court): No </a:t>
            </a:r>
            <a:endParaRPr lang="en-AU" sz="1700" dirty="0"/>
          </a:p>
          <a:p>
            <a:pPr marL="0" indent="0">
              <a:buNone/>
            </a:pPr>
            <a:endParaRPr lang="en-US" sz="1700" dirty="0"/>
          </a:p>
          <a:p>
            <a:endParaRPr lang="en-US" sz="1700" dirty="0"/>
          </a:p>
        </p:txBody>
      </p:sp>
    </p:spTree>
    <p:extLst>
      <p:ext uri="{BB962C8B-B14F-4D97-AF65-F5344CB8AC3E}">
        <p14:creationId xmlns:p14="http://schemas.microsoft.com/office/powerpoint/2010/main" val="3436044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a:t>Political equality as a constitutional principle and political equality as effected by </a:t>
            </a:r>
            <a:r>
              <a:rPr lang="en-US" sz="3000" b="1" dirty="0" smtClean="0"/>
              <a:t>legislation II</a:t>
            </a:r>
            <a:endParaRPr lang="en-US" sz="3000" dirty="0"/>
          </a:p>
        </p:txBody>
      </p:sp>
      <p:sp>
        <p:nvSpPr>
          <p:cNvPr id="3" name="Content Placeholder 2"/>
          <p:cNvSpPr>
            <a:spLocks noGrp="1"/>
          </p:cNvSpPr>
          <p:nvPr>
            <p:ph idx="1"/>
          </p:nvPr>
        </p:nvSpPr>
        <p:spPr>
          <a:xfrm>
            <a:off x="457200" y="1417638"/>
            <a:ext cx="8229600" cy="4708525"/>
          </a:xfrm>
        </p:spPr>
        <p:txBody>
          <a:bodyPr>
            <a:normAutofit lnSpcReduction="10000"/>
          </a:bodyPr>
          <a:lstStyle/>
          <a:p>
            <a:pPr marL="0" indent="0">
              <a:buNone/>
            </a:pPr>
            <a:r>
              <a:rPr lang="en-US" sz="2400" dirty="0" smtClean="0"/>
              <a:t>A likely flash point: the question of discrimination:</a:t>
            </a:r>
          </a:p>
          <a:p>
            <a:r>
              <a:rPr lang="en-US" sz="2400" dirty="0" smtClean="0"/>
              <a:t>Presumptive stance against ‘discriminatory’ laws: </a:t>
            </a:r>
          </a:p>
          <a:p>
            <a:pPr>
              <a:buFont typeface="Wingdings" charset="2"/>
              <a:buChar char="Ø"/>
            </a:pPr>
            <a:r>
              <a:rPr lang="en-US" sz="2400" dirty="0" smtClean="0"/>
              <a:t>‘strong justification’: Nettle J in </a:t>
            </a:r>
            <a:r>
              <a:rPr lang="en-US" sz="2400" i="1" dirty="0" smtClean="0"/>
              <a:t>McCloy; </a:t>
            </a:r>
          </a:p>
          <a:p>
            <a:pPr>
              <a:buFont typeface="Wingdings" charset="2"/>
              <a:buChar char="Ø"/>
            </a:pPr>
            <a:r>
              <a:rPr lang="en-US" sz="2400" dirty="0" smtClean="0"/>
              <a:t>Gageler J</a:t>
            </a:r>
            <a:r>
              <a:rPr lang="en-US" sz="2400" i="1" dirty="0"/>
              <a:t> </a:t>
            </a:r>
            <a:r>
              <a:rPr lang="en-US" sz="2400" dirty="0" smtClean="0"/>
              <a:t>in </a:t>
            </a:r>
            <a:r>
              <a:rPr lang="en-US" sz="2400" i="1" dirty="0" smtClean="0"/>
              <a:t>McCloy</a:t>
            </a:r>
            <a:endParaRPr lang="en-US" sz="2400" i="1" dirty="0"/>
          </a:p>
          <a:p>
            <a:pPr>
              <a:buFont typeface="Wingdings" charset="2"/>
              <a:buChar char="Ø"/>
            </a:pPr>
            <a:r>
              <a:rPr lang="en-US" sz="2400" dirty="0" smtClean="0"/>
              <a:t>Keane J in </a:t>
            </a:r>
            <a:r>
              <a:rPr lang="en-US" sz="2400" i="1" dirty="0" smtClean="0"/>
              <a:t>Unions NSW </a:t>
            </a:r>
          </a:p>
          <a:p>
            <a:pPr>
              <a:buFont typeface="Wingdings" charset="2"/>
              <a:buChar char="Ø"/>
            </a:pPr>
            <a:r>
              <a:rPr lang="en-US" sz="2400" dirty="0"/>
              <a:t>I</a:t>
            </a:r>
            <a:r>
              <a:rPr lang="en-US" sz="2400" dirty="0" smtClean="0"/>
              <a:t>mplicitly by plurality in </a:t>
            </a:r>
            <a:r>
              <a:rPr lang="en-US" sz="2400" i="1" dirty="0" smtClean="0"/>
              <a:t>Unions NSW</a:t>
            </a:r>
            <a:endParaRPr lang="en-US" sz="2400" dirty="0"/>
          </a:p>
          <a:p>
            <a:pPr>
              <a:buFont typeface="Wingdings" charset="2"/>
              <a:buChar char="Ø"/>
            </a:pPr>
            <a:r>
              <a:rPr lang="en-US" sz="2400" dirty="0" smtClean="0"/>
              <a:t>Mason CJ in </a:t>
            </a:r>
            <a:r>
              <a:rPr lang="en-US" sz="2400" i="1" dirty="0" smtClean="0"/>
              <a:t>ACTV</a:t>
            </a:r>
          </a:p>
          <a:p>
            <a:pPr marL="0" indent="0">
              <a:buNone/>
            </a:pPr>
            <a:endParaRPr lang="en-US" sz="2400" i="1" dirty="0" smtClean="0"/>
          </a:p>
          <a:p>
            <a:pPr marL="0" indent="0">
              <a:buNone/>
            </a:pPr>
            <a:r>
              <a:rPr lang="en-US" sz="2400" i="1" dirty="0" smtClean="0"/>
              <a:t>But:</a:t>
            </a:r>
          </a:p>
          <a:p>
            <a:r>
              <a:rPr lang="en-US" sz="2400" dirty="0"/>
              <a:t>W</a:t>
            </a:r>
            <a:r>
              <a:rPr lang="en-US" sz="2400" dirty="0" smtClean="0"/>
              <a:t>hen is a law said to discriminate? Consider caps on political donations under EFED Act</a:t>
            </a:r>
          </a:p>
          <a:p>
            <a:pPr marL="0" indent="0">
              <a:buNone/>
            </a:pPr>
            <a:endParaRPr lang="en-US" sz="2400" dirty="0" smtClean="0"/>
          </a:p>
          <a:p>
            <a:endParaRPr lang="en-US" sz="2400" dirty="0"/>
          </a:p>
        </p:txBody>
      </p:sp>
    </p:spTree>
    <p:extLst>
      <p:ext uri="{BB962C8B-B14F-4D97-AF65-F5344CB8AC3E}">
        <p14:creationId xmlns:p14="http://schemas.microsoft.com/office/powerpoint/2010/main" val="3069403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a:t>Political equality as a constitutional principle and political equality as effected by legislation </a:t>
            </a:r>
            <a:r>
              <a:rPr lang="en-US" sz="3000" b="1" dirty="0" smtClean="0"/>
              <a:t>III</a:t>
            </a:r>
            <a:endParaRPr lang="en-US" sz="3000" dirty="0"/>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US" sz="2200" i="1" dirty="0" smtClean="0"/>
              <a:t>But </a:t>
            </a:r>
            <a:r>
              <a:rPr lang="en-US" sz="2200" dirty="0" smtClean="0"/>
              <a:t>why </a:t>
            </a:r>
            <a:r>
              <a:rPr lang="en-US" sz="2200" dirty="0"/>
              <a:t>is discrimination in the sense of differential treatment (presumptively) illegitimate?</a:t>
            </a:r>
          </a:p>
          <a:p>
            <a:r>
              <a:rPr lang="en-US" sz="2200" dirty="0"/>
              <a:t>‘The Constitution itself contemplates discrimination’ (Callinan J in </a:t>
            </a:r>
            <a:r>
              <a:rPr lang="en-US" sz="2200" i="1" dirty="0"/>
              <a:t>Mulholland</a:t>
            </a:r>
            <a:r>
              <a:rPr lang="en-US" sz="2200" dirty="0" smtClean="0"/>
              <a:t>)</a:t>
            </a:r>
            <a:endParaRPr lang="en-US" sz="2200" i="1" dirty="0" smtClean="0"/>
          </a:p>
          <a:p>
            <a:r>
              <a:rPr lang="en-US" sz="2200" i="1" dirty="0" smtClean="0"/>
              <a:t>Bennett v Cth (</a:t>
            </a:r>
            <a:r>
              <a:rPr lang="en-US" sz="2200" dirty="0" smtClean="0"/>
              <a:t>Gleeson </a:t>
            </a:r>
            <a:r>
              <a:rPr lang="en-US" sz="2200" dirty="0"/>
              <a:t>CJ, Gummow, Hayne, Heydon and Crennan </a:t>
            </a:r>
            <a:r>
              <a:rPr lang="en-US" sz="2200" dirty="0" smtClean="0"/>
              <a:t>JJ)</a:t>
            </a:r>
            <a:endParaRPr lang="en-AU" sz="2200" dirty="0"/>
          </a:p>
          <a:p>
            <a:pPr marL="0" indent="0">
              <a:buNone/>
            </a:pPr>
            <a:r>
              <a:rPr lang="en-US" sz="2200" i="1" dirty="0"/>
              <a:t>	</a:t>
            </a:r>
            <a:r>
              <a:rPr lang="en-US" sz="2200" i="1" dirty="0" smtClean="0"/>
              <a:t>Some </a:t>
            </a:r>
            <a:r>
              <a:rPr lang="en-US" sz="2200" i="1" dirty="0"/>
              <a:t>forms of discrimination in the conferral or </a:t>
            </a:r>
            <a:r>
              <a:rPr lang="en-US" sz="2200" i="1" dirty="0" smtClean="0"/>
              <a:t>withholding </a:t>
            </a:r>
            <a:r>
              <a:rPr lang="en-US" sz="2200" i="1" dirty="0"/>
              <a:t>of </a:t>
            </a:r>
            <a:r>
              <a:rPr lang="en-US" sz="2200" i="1" dirty="0" smtClean="0"/>
              <a:t>	electoral </a:t>
            </a:r>
            <a:r>
              <a:rPr lang="en-US" sz="2200" i="1" dirty="0"/>
              <a:t>rights may be unjust or </a:t>
            </a:r>
            <a:r>
              <a:rPr lang="en-US" sz="2200" i="1" dirty="0" smtClean="0"/>
              <a:t>unwise</a:t>
            </a:r>
            <a:r>
              <a:rPr lang="en-US" sz="2200" i="1" dirty="0"/>
              <a:t>, </a:t>
            </a:r>
            <a:r>
              <a:rPr lang="en-US" sz="2200" i="1" dirty="0" smtClean="0"/>
              <a:t>or </a:t>
            </a:r>
            <a:r>
              <a:rPr lang="en-US" sz="2200" i="1" dirty="0"/>
              <a:t>inconsistent with </a:t>
            </a:r>
            <a:r>
              <a:rPr lang="en-US" sz="2200" i="1" dirty="0" smtClean="0"/>
              <a:t>	currently </a:t>
            </a:r>
            <a:r>
              <a:rPr lang="en-US" sz="2200" i="1" dirty="0"/>
              <a:t>held democratic values. That </a:t>
            </a:r>
            <a:r>
              <a:rPr lang="en-US" sz="2200" i="1" dirty="0" smtClean="0"/>
              <a:t>does </a:t>
            </a:r>
            <a:r>
              <a:rPr lang="en-US" sz="2200" i="1" dirty="0"/>
              <a:t>not necessarily mean </a:t>
            </a:r>
            <a:r>
              <a:rPr lang="en-US" sz="2200" i="1" dirty="0" smtClean="0"/>
              <a:t>	they </a:t>
            </a:r>
            <a:r>
              <a:rPr lang="en-US" sz="2200" i="1" dirty="0"/>
              <a:t>are unlawful. Other forms </a:t>
            </a:r>
            <a:r>
              <a:rPr lang="en-US" sz="2200" i="1" dirty="0" smtClean="0"/>
              <a:t>of </a:t>
            </a:r>
            <a:r>
              <a:rPr lang="en-US" sz="2200" i="1" dirty="0"/>
              <a:t>discrimination are generally </a:t>
            </a:r>
            <a:r>
              <a:rPr lang="en-US" sz="2200" i="1" dirty="0" smtClean="0"/>
              <a:t>	accepted</a:t>
            </a:r>
            <a:r>
              <a:rPr lang="en-US" sz="2200" i="1" dirty="0"/>
              <a:t>. Fixing a </a:t>
            </a:r>
            <a:r>
              <a:rPr lang="en-US" sz="2200" i="1" dirty="0" smtClean="0"/>
              <a:t>minimum </a:t>
            </a:r>
            <a:r>
              <a:rPr lang="en-US" sz="2200" i="1" dirty="0"/>
              <a:t>age for voting is one example. </a:t>
            </a:r>
            <a:endParaRPr lang="en-US" sz="2200" i="1" dirty="0" smtClean="0"/>
          </a:p>
          <a:p>
            <a:pPr marL="0" indent="0">
              <a:buNone/>
            </a:pPr>
            <a:endParaRPr lang="en-US" sz="2200" dirty="0"/>
          </a:p>
          <a:p>
            <a:r>
              <a:rPr lang="en-US" sz="2200" dirty="0" smtClean="0"/>
              <a:t>An adherence to equality of formal freedoms blind to societal inequalities? Anatole France</a:t>
            </a:r>
          </a:p>
          <a:p>
            <a:pPr marL="0" indent="0">
              <a:buNone/>
            </a:pPr>
            <a:endParaRPr lang="en-US" sz="2200" dirty="0"/>
          </a:p>
        </p:txBody>
      </p:sp>
    </p:spTree>
    <p:extLst>
      <p:ext uri="{BB962C8B-B14F-4D97-AF65-F5344CB8AC3E}">
        <p14:creationId xmlns:p14="http://schemas.microsoft.com/office/powerpoint/2010/main" val="1190561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balance between legislative competence and judicial oversight in electoral law</a:t>
            </a:r>
            <a:endParaRPr lang="en-US" sz="3200" b="1" dirty="0"/>
          </a:p>
        </p:txBody>
      </p:sp>
      <p:sp>
        <p:nvSpPr>
          <p:cNvPr id="3" name="Content Placeholder 2"/>
          <p:cNvSpPr>
            <a:spLocks noGrp="1"/>
          </p:cNvSpPr>
          <p:nvPr>
            <p:ph idx="1"/>
          </p:nvPr>
        </p:nvSpPr>
        <p:spPr>
          <a:xfrm>
            <a:off x="457200" y="1417638"/>
            <a:ext cx="8229600" cy="4708525"/>
          </a:xfrm>
        </p:spPr>
        <p:txBody>
          <a:bodyPr>
            <a:noAutofit/>
          </a:bodyPr>
          <a:lstStyle/>
          <a:p>
            <a:r>
              <a:rPr lang="en-AU" sz="2200" dirty="0" smtClean="0"/>
              <a:t>Barwick CJ in </a:t>
            </a:r>
            <a:r>
              <a:rPr lang="en-AU" sz="2200" i="1" dirty="0" smtClean="0"/>
              <a:t>McKinlay</a:t>
            </a:r>
            <a:endParaRPr lang="en-AU" sz="2200" dirty="0" smtClean="0"/>
          </a:p>
          <a:p>
            <a:pPr marL="0" indent="0">
              <a:buNone/>
            </a:pPr>
            <a:r>
              <a:rPr lang="en-US" sz="2200" dirty="0" smtClean="0"/>
              <a:t>	</a:t>
            </a:r>
            <a:r>
              <a:rPr lang="en-US" sz="2200" i="1" dirty="0" smtClean="0"/>
              <a:t>the </a:t>
            </a:r>
            <a:r>
              <a:rPr lang="en-US" sz="2200" i="1" dirty="0"/>
              <a:t>Australian Constitution is built upon </a:t>
            </a:r>
            <a:r>
              <a:rPr lang="en-US" sz="2200" i="1" dirty="0" smtClean="0"/>
              <a:t>	confidence 	in </a:t>
            </a:r>
            <a:r>
              <a:rPr lang="en-US" sz="2200" i="1" dirty="0"/>
              <a:t>a </a:t>
            </a:r>
            <a:r>
              <a:rPr lang="en-US" sz="2200" i="1" dirty="0" smtClean="0"/>
              <a:t>	system </a:t>
            </a:r>
            <a:r>
              <a:rPr lang="en-US" sz="2200" i="1" dirty="0"/>
              <a:t>of parliamentary </a:t>
            </a:r>
            <a:r>
              <a:rPr lang="en-US" sz="2200" i="1" dirty="0" smtClean="0"/>
              <a:t>Government </a:t>
            </a:r>
            <a:r>
              <a:rPr lang="en-US" sz="2200" i="1" dirty="0"/>
              <a:t>with </a:t>
            </a:r>
            <a:r>
              <a:rPr lang="en-US" sz="2200" i="1" dirty="0" smtClean="0"/>
              <a:t>ministerial 	responsibility</a:t>
            </a:r>
            <a:endParaRPr lang="en-US" sz="2200" i="1" dirty="0"/>
          </a:p>
          <a:p>
            <a:pPr marL="0" indent="0">
              <a:buNone/>
            </a:pPr>
            <a:r>
              <a:rPr lang="en-US" sz="2200" dirty="0" smtClean="0"/>
              <a:t>	. . .</a:t>
            </a:r>
            <a:endParaRPr lang="en-US" sz="2200" dirty="0"/>
          </a:p>
          <a:p>
            <a:pPr marL="0" indent="0">
              <a:buNone/>
            </a:pPr>
            <a:r>
              <a:rPr lang="en-US" sz="2200" dirty="0" smtClean="0"/>
              <a:t>	</a:t>
            </a:r>
            <a:r>
              <a:rPr lang="en-US" sz="2200" i="1" dirty="0" smtClean="0"/>
              <a:t>the </a:t>
            </a:r>
            <a:r>
              <a:rPr lang="en-US" sz="2200" i="1" dirty="0"/>
              <a:t>confidence reposed in the Parliament by s. 30 and </a:t>
            </a:r>
            <a:r>
              <a:rPr lang="en-US" sz="2200" i="1" dirty="0" smtClean="0"/>
              <a:t>s</a:t>
            </a:r>
            <a:r>
              <a:rPr lang="en-US" sz="2200" i="1" dirty="0"/>
              <a:t>. 51 </a:t>
            </a:r>
            <a:r>
              <a:rPr lang="en-US" sz="2200" i="1" dirty="0" smtClean="0"/>
              <a:t>	(</a:t>
            </a:r>
            <a:r>
              <a:rPr lang="en-US" sz="2200" i="1" dirty="0"/>
              <a:t>xxxvi.) has not, in my opinion, been misplaced: </a:t>
            </a:r>
            <a:r>
              <a:rPr lang="en-US" sz="2200" i="1" dirty="0" smtClean="0"/>
              <a:t>	nor </a:t>
            </a:r>
            <a:r>
              <a:rPr lang="en-US" sz="2200" i="1" dirty="0"/>
              <a:t>has use of the </a:t>
            </a:r>
            <a:r>
              <a:rPr lang="en-US" sz="2200" i="1" dirty="0" smtClean="0"/>
              <a:t>	plenary </a:t>
            </a:r>
            <a:r>
              <a:rPr lang="en-US" sz="2200" i="1" dirty="0"/>
              <a:t>power given by s. 29 and s. </a:t>
            </a:r>
            <a:r>
              <a:rPr lang="en-US" sz="2200" i="1" dirty="0" smtClean="0"/>
              <a:t>	51 </a:t>
            </a:r>
            <a:r>
              <a:rPr lang="en-US" sz="2200" i="1" dirty="0"/>
              <a:t>(xxxvi.) in leaving with the </a:t>
            </a:r>
            <a:r>
              <a:rPr lang="en-US" sz="2200" i="1" dirty="0" smtClean="0"/>
              <a:t>	Parliament </a:t>
            </a:r>
            <a:r>
              <a:rPr lang="en-US" sz="2200" i="1" dirty="0"/>
              <a:t>the decision </a:t>
            </a:r>
            <a:r>
              <a:rPr lang="en-US" sz="2200" i="1" dirty="0" smtClean="0"/>
              <a:t>of </a:t>
            </a:r>
            <a:r>
              <a:rPr lang="en-US" sz="2200" i="1" dirty="0"/>
              <a:t>a basis of distribution of the States </a:t>
            </a:r>
            <a:r>
              <a:rPr lang="en-US" sz="2200" i="1" dirty="0" smtClean="0"/>
              <a:t>	into </a:t>
            </a:r>
            <a:r>
              <a:rPr lang="en-US" sz="2200" i="1" dirty="0"/>
              <a:t>electoral </a:t>
            </a:r>
            <a:r>
              <a:rPr lang="en-US" sz="2200" i="1" dirty="0" smtClean="0"/>
              <a:t>divisions </a:t>
            </a:r>
            <a:r>
              <a:rPr lang="en-US" sz="2200" i="1" dirty="0"/>
              <a:t>been shown to have been </a:t>
            </a:r>
            <a:r>
              <a:rPr lang="en-US" sz="2200" i="1" dirty="0" smtClean="0"/>
              <a:t>misplaced. </a:t>
            </a:r>
          </a:p>
          <a:p>
            <a:pPr marL="0" indent="0">
              <a:buNone/>
            </a:pPr>
            <a:endParaRPr lang="en-US" sz="2200" dirty="0"/>
          </a:p>
          <a:p>
            <a:r>
              <a:rPr lang="en-US" sz="2200" dirty="0" smtClean="0"/>
              <a:t>Harrison Moore contrasting Cth Constitution from US Constitution by </a:t>
            </a:r>
            <a:r>
              <a:rPr lang="en-US" sz="2200" i="1" dirty="0" smtClean="0"/>
              <a:t>not </a:t>
            </a:r>
            <a:r>
              <a:rPr lang="en-US" sz="2200" dirty="0" smtClean="0"/>
              <a:t>being imbued by a ‘spirit of distrust of government’ with ‘guarantees of individual rights conspicuously absent’</a:t>
            </a:r>
            <a:endParaRPr lang="en-US" sz="2200" dirty="0"/>
          </a:p>
        </p:txBody>
      </p:sp>
    </p:spTree>
    <p:extLst>
      <p:ext uri="{BB962C8B-B14F-4D97-AF65-F5344CB8AC3E}">
        <p14:creationId xmlns:p14="http://schemas.microsoft.com/office/powerpoint/2010/main" val="1074521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The balance between legislative competence and judicial oversight in electoral </a:t>
            </a:r>
            <a:r>
              <a:rPr lang="en-US" sz="3200" b="1" dirty="0" smtClean="0"/>
              <a:t>law II</a:t>
            </a:r>
            <a:endParaRPr lang="en-US" sz="3200" dirty="0"/>
          </a:p>
        </p:txBody>
      </p:sp>
      <p:sp>
        <p:nvSpPr>
          <p:cNvPr id="3" name="Content Placeholder 2"/>
          <p:cNvSpPr>
            <a:spLocks noGrp="1"/>
          </p:cNvSpPr>
          <p:nvPr>
            <p:ph idx="1"/>
          </p:nvPr>
        </p:nvSpPr>
        <p:spPr/>
        <p:txBody>
          <a:bodyPr>
            <a:normAutofit/>
          </a:bodyPr>
          <a:lstStyle/>
          <a:p>
            <a:pPr marL="0" indent="0">
              <a:buNone/>
            </a:pPr>
            <a:r>
              <a:rPr lang="en-US" sz="2400" dirty="0" smtClean="0"/>
              <a:t>Gageler J in </a:t>
            </a:r>
            <a:r>
              <a:rPr lang="en-US" sz="2400" i="1" dirty="0" smtClean="0"/>
              <a:t>McCloy</a:t>
            </a:r>
            <a:endParaRPr lang="en-US" sz="2400" dirty="0" smtClean="0"/>
          </a:p>
          <a:p>
            <a:r>
              <a:rPr lang="en-US" sz="2400" dirty="0" smtClean="0"/>
              <a:t>‘a </a:t>
            </a:r>
            <a:r>
              <a:rPr lang="en-US" sz="2400" dirty="0"/>
              <a:t>paradox inherent in the nature of the majoritarian principle which governs that electoral </a:t>
            </a:r>
            <a:r>
              <a:rPr lang="en-US" sz="2400" dirty="0" smtClean="0"/>
              <a:t>choice’.  </a:t>
            </a:r>
          </a:p>
          <a:p>
            <a:pPr marL="0" indent="0">
              <a:buNone/>
            </a:pPr>
            <a:endParaRPr lang="en-US" sz="2400" b="1" dirty="0" smtClean="0"/>
          </a:p>
          <a:p>
            <a:r>
              <a:rPr lang="en-US" sz="2400" dirty="0" smtClean="0"/>
              <a:t>‘The </a:t>
            </a:r>
            <a:r>
              <a:rPr lang="en-US" sz="2400" dirty="0"/>
              <a:t>ever-present risk within the system of representative and responsible government established by Chs I and II of the </a:t>
            </a:r>
            <a:r>
              <a:rPr lang="en-US" sz="2400" dirty="0" smtClean="0"/>
              <a:t>Constitution’</a:t>
            </a:r>
          </a:p>
          <a:p>
            <a:pPr marL="0" indent="0">
              <a:buNone/>
            </a:pPr>
            <a:endParaRPr lang="en-US" sz="2400" dirty="0" smtClean="0"/>
          </a:p>
          <a:p>
            <a:r>
              <a:rPr lang="en-US" sz="2400" dirty="0" smtClean="0"/>
              <a:t>‘The </a:t>
            </a:r>
            <a:r>
              <a:rPr lang="en-US" sz="2400" dirty="0"/>
              <a:t>judicial power, insulated from the electoral process by the structural requirements of Ch III of the Constitution, is uniquely placed to protect against that systemic risk</a:t>
            </a:r>
            <a:r>
              <a:rPr lang="en-US" sz="2400" dirty="0" smtClean="0"/>
              <a:t>.’</a:t>
            </a:r>
            <a:endParaRPr lang="en-US" sz="2400" dirty="0"/>
          </a:p>
        </p:txBody>
      </p:sp>
    </p:spTree>
    <p:extLst>
      <p:ext uri="{BB962C8B-B14F-4D97-AF65-F5344CB8AC3E}">
        <p14:creationId xmlns:p14="http://schemas.microsoft.com/office/powerpoint/2010/main" val="1153724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The balance between legislative competence and judicial oversight in electoral law </a:t>
            </a:r>
            <a:r>
              <a:rPr lang="en-US" sz="3200" b="1" dirty="0" smtClean="0"/>
              <a:t>III</a:t>
            </a:r>
            <a:endParaRPr lang="en-US" sz="3200" dirty="0"/>
          </a:p>
        </p:txBody>
      </p:sp>
      <p:sp>
        <p:nvSpPr>
          <p:cNvPr id="3" name="Content Placeholder 2"/>
          <p:cNvSpPr>
            <a:spLocks noGrp="1"/>
          </p:cNvSpPr>
          <p:nvPr>
            <p:ph idx="1"/>
          </p:nvPr>
        </p:nvSpPr>
        <p:spPr/>
        <p:txBody>
          <a:bodyPr>
            <a:noAutofit/>
          </a:bodyPr>
          <a:lstStyle/>
          <a:p>
            <a:pPr marL="0" indent="0">
              <a:buNone/>
            </a:pPr>
            <a:r>
              <a:rPr lang="en-US" sz="2800" dirty="0" smtClean="0"/>
              <a:t>But independence says very little re institutional competence of judiciary: compare Canadian SC in </a:t>
            </a:r>
            <a:r>
              <a:rPr lang="en-US" sz="2800" i="1" dirty="0" smtClean="0"/>
              <a:t>Harper</a:t>
            </a:r>
          </a:p>
          <a:p>
            <a:r>
              <a:rPr lang="en-US" sz="2800" dirty="0" smtClean="0"/>
              <a:t>‘approach </a:t>
            </a:r>
            <a:r>
              <a:rPr lang="en-US" sz="2800" dirty="0"/>
              <a:t>the justification analysis with deference’ when it came to electoral </a:t>
            </a:r>
            <a:r>
              <a:rPr lang="en-US" sz="2800" dirty="0" smtClean="0"/>
              <a:t>laws</a:t>
            </a:r>
          </a:p>
          <a:p>
            <a:r>
              <a:rPr lang="en-US" sz="2800" dirty="0" smtClean="0"/>
              <a:t>‘the </a:t>
            </a:r>
            <a:r>
              <a:rPr lang="en-US" sz="2800" dirty="0"/>
              <a:t>electoral system, which regulates many aspects of an election, including its duration and the control and reimbursement of expenses, reflects a political choice, the details of which are better left to Parliament’</a:t>
            </a:r>
            <a:endParaRPr lang="en-US" sz="2800" i="1" dirty="0" smtClean="0"/>
          </a:p>
          <a:p>
            <a:pPr marL="0" indent="0">
              <a:buNone/>
            </a:pPr>
            <a:endParaRPr lang="en-US" sz="2800" dirty="0"/>
          </a:p>
        </p:txBody>
      </p:sp>
    </p:spTree>
    <p:extLst>
      <p:ext uri="{BB962C8B-B14F-4D97-AF65-F5344CB8AC3E}">
        <p14:creationId xmlns:p14="http://schemas.microsoft.com/office/powerpoint/2010/main" val="3209848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The balance between legislative competence and judicial oversight in electoral law </a:t>
            </a:r>
            <a:r>
              <a:rPr lang="en-US" sz="3200" b="1" dirty="0" smtClean="0"/>
              <a:t>IV</a:t>
            </a:r>
            <a:endParaRPr lang="en-US" sz="3200" dirty="0"/>
          </a:p>
        </p:txBody>
      </p:sp>
      <p:sp>
        <p:nvSpPr>
          <p:cNvPr id="3" name="Content Placeholder 2"/>
          <p:cNvSpPr>
            <a:spLocks noGrp="1"/>
          </p:cNvSpPr>
          <p:nvPr>
            <p:ph idx="1"/>
          </p:nvPr>
        </p:nvSpPr>
        <p:spPr>
          <a:xfrm>
            <a:off x="457200" y="1417638"/>
            <a:ext cx="8229600" cy="4708525"/>
          </a:xfrm>
        </p:spPr>
        <p:txBody>
          <a:bodyPr>
            <a:noAutofit/>
          </a:bodyPr>
          <a:lstStyle/>
          <a:p>
            <a:r>
              <a:rPr lang="en-US" sz="2400" dirty="0"/>
              <a:t>Not only one </a:t>
            </a:r>
            <a:r>
              <a:rPr lang="en-US" sz="2400" dirty="0" smtClean="0"/>
              <a:t>paradox when it comes to the regulation of elections: </a:t>
            </a:r>
            <a:r>
              <a:rPr lang="en-US" sz="2400" dirty="0"/>
              <a:t>Isaacs J in </a:t>
            </a:r>
            <a:r>
              <a:rPr lang="en-US" sz="2400" i="1" dirty="0"/>
              <a:t>Judd v McKeon:</a:t>
            </a:r>
          </a:p>
          <a:p>
            <a:pPr marL="0" indent="0">
              <a:buNone/>
            </a:pPr>
            <a:r>
              <a:rPr lang="en-US" sz="2400" dirty="0"/>
              <a:t>	</a:t>
            </a:r>
            <a:r>
              <a:rPr lang="en-US" sz="2400" i="1" dirty="0"/>
              <a:t>The community organized, being seised of the subject </a:t>
            </a:r>
            <a:r>
              <a:rPr lang="en-US" sz="2400" i="1" dirty="0" smtClean="0"/>
              <a:t>matter 	of </a:t>
            </a:r>
            <a:r>
              <a:rPr lang="en-US" sz="2400" i="1" dirty="0"/>
              <a:t>parliamentary elections and finding no </a:t>
            </a:r>
            <a:r>
              <a:rPr lang="en-US" sz="2400" i="1" dirty="0" smtClean="0"/>
              <a:t>express </a:t>
            </a:r>
            <a:r>
              <a:rPr lang="en-US" sz="2400" i="1" dirty="0"/>
              <a:t>restrictions </a:t>
            </a:r>
            <a:r>
              <a:rPr lang="en-US" sz="2400" i="1" dirty="0" smtClean="0"/>
              <a:t>	in </a:t>
            </a:r>
            <a:r>
              <a:rPr lang="en-US" sz="2400" i="1" dirty="0"/>
              <a:t>the Constitution, may properly </a:t>
            </a:r>
            <a:r>
              <a:rPr lang="en-US" sz="2400" i="1" dirty="0" smtClean="0"/>
              <a:t>do </a:t>
            </a:r>
            <a:r>
              <a:rPr lang="en-US" sz="2400" i="1" dirty="0"/>
              <a:t>all it thinks necessary to </a:t>
            </a:r>
            <a:r>
              <a:rPr lang="en-US" sz="2400" i="1" dirty="0" smtClean="0"/>
              <a:t>	make </a:t>
            </a:r>
            <a:r>
              <a:rPr lang="en-US" sz="2400" i="1" dirty="0"/>
              <a:t>elections as </a:t>
            </a:r>
            <a:r>
              <a:rPr lang="en-US" sz="2400" i="1" dirty="0" smtClean="0"/>
              <a:t>expressive </a:t>
            </a:r>
            <a:r>
              <a:rPr lang="en-US" sz="2400" i="1" dirty="0"/>
              <a:t>of the will of the community as </a:t>
            </a:r>
            <a:r>
              <a:rPr lang="en-US" sz="2400" i="1" dirty="0" smtClean="0"/>
              <a:t>	they possibly </a:t>
            </a:r>
            <a:r>
              <a:rPr lang="en-US" sz="2400" i="1" dirty="0"/>
              <a:t>can be</a:t>
            </a:r>
            <a:r>
              <a:rPr lang="en-US" sz="2400" i="1" dirty="0" smtClean="0"/>
              <a:t>.</a:t>
            </a:r>
          </a:p>
          <a:p>
            <a:pPr marL="0" indent="0">
              <a:buNone/>
            </a:pPr>
            <a:r>
              <a:rPr lang="en-US" sz="2400" i="1" dirty="0" smtClean="0"/>
              <a:t>=&gt; </a:t>
            </a:r>
            <a:r>
              <a:rPr lang="en-US" sz="2400" dirty="0" smtClean="0"/>
              <a:t>The </a:t>
            </a:r>
            <a:r>
              <a:rPr lang="en-US" sz="2400" dirty="0"/>
              <a:t>ability of the people to shape their electoral system and how it effected democracy is itself an important incident of their democratic rights.</a:t>
            </a:r>
            <a:r>
              <a:rPr lang="en-AU" sz="2400" dirty="0"/>
              <a:t> </a:t>
            </a:r>
            <a:r>
              <a:rPr lang="en-AU" sz="2400" i="1" dirty="0" smtClean="0"/>
              <a:t> </a:t>
            </a:r>
            <a:endParaRPr lang="en-AU" sz="2400" i="1" dirty="0"/>
          </a:p>
          <a:p>
            <a:endParaRPr lang="en-US" sz="2400" dirty="0" smtClean="0"/>
          </a:p>
          <a:p>
            <a:r>
              <a:rPr lang="en-US" sz="2400" dirty="0" smtClean="0"/>
              <a:t>Leads to broadening the scope of Parliament’s power over federal elections not limiting it</a:t>
            </a:r>
            <a:endParaRPr lang="en-US" sz="2400" dirty="0"/>
          </a:p>
        </p:txBody>
      </p:sp>
    </p:spTree>
    <p:extLst>
      <p:ext uri="{BB962C8B-B14F-4D97-AF65-F5344CB8AC3E}">
        <p14:creationId xmlns:p14="http://schemas.microsoft.com/office/powerpoint/2010/main" val="3570402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Concluding thoughts</a:t>
            </a:r>
            <a:endParaRPr lang="en-US" b="1" dirty="0"/>
          </a:p>
        </p:txBody>
      </p:sp>
      <p:sp>
        <p:nvSpPr>
          <p:cNvPr id="3" name="Content Placeholder 2"/>
          <p:cNvSpPr>
            <a:spLocks noGrp="1"/>
          </p:cNvSpPr>
          <p:nvPr>
            <p:ph idx="1"/>
          </p:nvPr>
        </p:nvSpPr>
        <p:spPr/>
        <p:txBody>
          <a:bodyPr>
            <a:normAutofit/>
          </a:bodyPr>
          <a:lstStyle/>
          <a:p>
            <a:r>
              <a:rPr lang="en-US" sz="2800" i="1" dirty="0" smtClean="0"/>
              <a:t>McCloy </a:t>
            </a:r>
            <a:r>
              <a:rPr lang="en-US" sz="2800" dirty="0" smtClean="0"/>
              <a:t>should dissipate much of the ‘chilling’ effect of the implied freedom of political communication on the legislative process re political finance laws</a:t>
            </a:r>
          </a:p>
          <a:p>
            <a:pPr marL="0" indent="0">
              <a:buNone/>
            </a:pPr>
            <a:r>
              <a:rPr lang="en-US" sz="2800" dirty="0" smtClean="0"/>
              <a:t>– a welcome development</a:t>
            </a:r>
          </a:p>
          <a:p>
            <a:endParaRPr lang="en-US" sz="2800" dirty="0"/>
          </a:p>
          <a:p>
            <a:r>
              <a:rPr lang="en-US" sz="2800" dirty="0" smtClean="0"/>
              <a:t>Whether its elevation of political equality as a constitutional principle will advance democracy remains to be seen</a:t>
            </a:r>
          </a:p>
        </p:txBody>
      </p:sp>
    </p:spTree>
    <p:extLst>
      <p:ext uri="{BB962C8B-B14F-4D97-AF65-F5344CB8AC3E}">
        <p14:creationId xmlns:p14="http://schemas.microsoft.com/office/powerpoint/2010/main" val="400186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i="1" dirty="0" smtClean="0"/>
              <a:t>Will focus on:</a:t>
            </a:r>
          </a:p>
          <a:p>
            <a:r>
              <a:rPr lang="en-US" i="1" dirty="0" smtClean="0"/>
              <a:t>Questions 1 &amp; 2</a:t>
            </a:r>
          </a:p>
          <a:p>
            <a:pPr marL="0" indent="0">
              <a:buNone/>
            </a:pPr>
            <a:endParaRPr lang="en-US" i="1" dirty="0" smtClean="0"/>
          </a:p>
          <a:p>
            <a:r>
              <a:rPr lang="en-US" i="1" dirty="0" smtClean="0"/>
              <a:t>Joint judgment of French CJ, Kiefel, Bell and Keane JJ</a:t>
            </a:r>
          </a:p>
          <a:p>
            <a:pPr marL="0" indent="0">
              <a:buNone/>
            </a:pPr>
            <a:endParaRPr lang="en-US" i="1" dirty="0" smtClean="0"/>
          </a:p>
          <a:p>
            <a:r>
              <a:rPr lang="en-US" i="1" dirty="0" smtClean="0"/>
              <a:t>Nettle J’s dissent on Question 1</a:t>
            </a:r>
            <a:endParaRPr lang="en-US" i="1" dirty="0"/>
          </a:p>
        </p:txBody>
      </p:sp>
    </p:spTree>
    <p:extLst>
      <p:ext uri="{BB962C8B-B14F-4D97-AF65-F5344CB8AC3E}">
        <p14:creationId xmlns:p14="http://schemas.microsoft.com/office/powerpoint/2010/main" val="2246262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Joint judgment </a:t>
            </a:r>
            <a:br>
              <a:rPr lang="en-US" sz="3200" b="1" dirty="0" smtClean="0"/>
            </a:br>
            <a:r>
              <a:rPr lang="en-US" sz="3200" b="1" dirty="0" smtClean="0"/>
              <a:t>(French CJ, Kiefel, Bell and Keane JJ)</a:t>
            </a:r>
            <a:endParaRPr lang="en-US" sz="3200" b="1" dirty="0"/>
          </a:p>
        </p:txBody>
      </p:sp>
      <p:sp>
        <p:nvSpPr>
          <p:cNvPr id="3" name="Content Placeholder 2"/>
          <p:cNvSpPr>
            <a:spLocks noGrp="1"/>
          </p:cNvSpPr>
          <p:nvPr>
            <p:ph idx="1"/>
          </p:nvPr>
        </p:nvSpPr>
        <p:spPr/>
        <p:txBody>
          <a:bodyPr>
            <a:noAutofit/>
          </a:bodyPr>
          <a:lstStyle/>
          <a:p>
            <a:pPr marL="0" indent="0">
              <a:buNone/>
            </a:pPr>
            <a:r>
              <a:rPr lang="en-US" sz="2400" i="1" dirty="0" smtClean="0"/>
              <a:t>Lange </a:t>
            </a:r>
            <a:r>
              <a:rPr lang="en-US" sz="2400" dirty="0" smtClean="0"/>
              <a:t>1</a:t>
            </a:r>
            <a:r>
              <a:rPr lang="en-US" sz="2400" baseline="30000" dirty="0" smtClean="0"/>
              <a:t>st</a:t>
            </a:r>
            <a:r>
              <a:rPr lang="en-US" sz="2400" dirty="0"/>
              <a:t> limb: Whether burden on </a:t>
            </a:r>
            <a:r>
              <a:rPr lang="en-US" sz="2400" dirty="0" smtClean="0"/>
              <a:t>freedom</a:t>
            </a:r>
          </a:p>
          <a:p>
            <a:pPr marL="0" indent="0">
              <a:buNone/>
            </a:pPr>
            <a:endParaRPr lang="en-US" sz="2400" i="1" dirty="0" smtClean="0"/>
          </a:p>
          <a:p>
            <a:pPr marL="0" indent="0">
              <a:buNone/>
            </a:pPr>
            <a:r>
              <a:rPr lang="en-US" sz="2400" i="1" dirty="0" smtClean="0"/>
              <a:t>Lange </a:t>
            </a:r>
            <a:r>
              <a:rPr lang="en-US" sz="2400" dirty="0" smtClean="0"/>
              <a:t>2</a:t>
            </a:r>
            <a:r>
              <a:rPr lang="en-US" sz="2400" baseline="30000" dirty="0" smtClean="0"/>
              <a:t>nd</a:t>
            </a:r>
            <a:r>
              <a:rPr lang="en-US" sz="2400" dirty="0" smtClean="0"/>
              <a:t> limb test elaborated at [2]:</a:t>
            </a:r>
          </a:p>
          <a:p>
            <a:pPr marL="0" indent="0">
              <a:buNone/>
            </a:pPr>
            <a:r>
              <a:rPr lang="en-US" sz="2400" dirty="0" smtClean="0"/>
              <a:t>1) Compatibility testing;</a:t>
            </a:r>
          </a:p>
          <a:p>
            <a:pPr marL="0" indent="0">
              <a:buNone/>
            </a:pPr>
            <a:r>
              <a:rPr lang="en-US" sz="2400" dirty="0" smtClean="0"/>
              <a:t>2) Proportionality testing as to whether impugned provision/s:</a:t>
            </a:r>
          </a:p>
          <a:p>
            <a:pPr lvl="1">
              <a:buFont typeface="Wingdings" charset="2"/>
              <a:buChar char="Ø"/>
            </a:pPr>
            <a:r>
              <a:rPr lang="en-US" sz="2400" dirty="0"/>
              <a:t>s</a:t>
            </a:r>
            <a:r>
              <a:rPr lang="en-US" sz="2400" dirty="0" smtClean="0"/>
              <a:t>uitable; and</a:t>
            </a:r>
          </a:p>
          <a:p>
            <a:pPr lvl="1">
              <a:buFont typeface="Wingdings" charset="2"/>
              <a:buChar char="Ø"/>
            </a:pPr>
            <a:r>
              <a:rPr lang="en-US" sz="2400" dirty="0"/>
              <a:t>n</a:t>
            </a:r>
            <a:r>
              <a:rPr lang="en-US" sz="2400" dirty="0" smtClean="0"/>
              <a:t>ecessary; and</a:t>
            </a:r>
          </a:p>
          <a:p>
            <a:pPr lvl="1">
              <a:buFont typeface="Wingdings" charset="2"/>
              <a:buChar char="Ø"/>
            </a:pPr>
            <a:r>
              <a:rPr lang="en-US" sz="2400" dirty="0"/>
              <a:t>a</a:t>
            </a:r>
            <a:r>
              <a:rPr lang="en-US" sz="2400" dirty="0" smtClean="0"/>
              <a:t>dequate in its balance.</a:t>
            </a:r>
          </a:p>
          <a:p>
            <a:pPr marL="0" indent="0">
              <a:buNone/>
            </a:pPr>
            <a:r>
              <a:rPr lang="en-US" sz="2400" dirty="0" smtClean="0"/>
              <a:t>See also [80]-[83], [86]-[89]</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53127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Joint judgment </a:t>
            </a:r>
            <a:br>
              <a:rPr lang="en-US" sz="3200" b="1" dirty="0"/>
            </a:br>
            <a:r>
              <a:rPr lang="en-US" sz="3200" b="1" dirty="0"/>
              <a:t>(French CJ, Kiefel, Bell and Keane JJ</a:t>
            </a:r>
            <a:r>
              <a:rPr lang="en-US" sz="3200" b="1" dirty="0" smtClean="0"/>
              <a:t>) II</a:t>
            </a:r>
            <a:endParaRPr lang="en-US" sz="3200" dirty="0"/>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US" sz="2400" dirty="0" smtClean="0"/>
              <a:t>Burden on implied freedom:</a:t>
            </a:r>
          </a:p>
          <a:p>
            <a:r>
              <a:rPr lang="en-US" sz="2400" dirty="0" smtClean="0"/>
              <a:t>Yes: by restricting source of ‘funds available to political parties and candidates to meet the costs of political communication’ (applying </a:t>
            </a:r>
            <a:r>
              <a:rPr lang="en-US" sz="2400" i="1" dirty="0" smtClean="0"/>
              <a:t>Unions NSW</a:t>
            </a:r>
            <a:r>
              <a:rPr lang="en-US" sz="2400" dirty="0" smtClean="0"/>
              <a:t>): [24], [30]</a:t>
            </a:r>
          </a:p>
          <a:p>
            <a:endParaRPr lang="en-US" sz="2400" dirty="0"/>
          </a:p>
          <a:p>
            <a:r>
              <a:rPr lang="en-US" sz="2400" dirty="0" smtClean="0"/>
              <a:t>Not because act of donation itself a political communication: [25] (Contra: Nettle J [239], [248])</a:t>
            </a:r>
          </a:p>
          <a:p>
            <a:endParaRPr lang="en-US" sz="2400" dirty="0"/>
          </a:p>
          <a:p>
            <a:r>
              <a:rPr lang="en-US" sz="2400" dirty="0" smtClean="0"/>
              <a:t>Not because restricts ability to make substantial donations / to ‘build and assert political power’ through giving of such donations: [25]-[29] </a:t>
            </a:r>
          </a:p>
          <a:p>
            <a:pPr marL="0" indent="0">
              <a:buNone/>
            </a:pPr>
            <a:r>
              <a:rPr lang="en-US" sz="2400" dirty="0" smtClean="0"/>
              <a:t>Note Gageler J: ‘The argument is as perceptive as it is brazen’: [164]</a:t>
            </a:r>
          </a:p>
        </p:txBody>
      </p:sp>
    </p:spTree>
    <p:extLst>
      <p:ext uri="{BB962C8B-B14F-4D97-AF65-F5344CB8AC3E}">
        <p14:creationId xmlns:p14="http://schemas.microsoft.com/office/powerpoint/2010/main" val="191133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Joint judgment </a:t>
            </a:r>
            <a:br>
              <a:rPr lang="en-US" sz="2800" b="1" dirty="0"/>
            </a:br>
            <a:r>
              <a:rPr lang="en-US" sz="2800" b="1" dirty="0"/>
              <a:t>(French CJ, Kiefel, Bell and Keane JJ) </a:t>
            </a:r>
            <a:r>
              <a:rPr lang="en-US" sz="2800" b="1" dirty="0" smtClean="0"/>
              <a:t>III</a:t>
            </a:r>
            <a:endParaRPr lang="en-US" sz="2800" dirty="0"/>
          </a:p>
        </p:txBody>
      </p:sp>
      <p:sp>
        <p:nvSpPr>
          <p:cNvPr id="3" name="Content Placeholder 2"/>
          <p:cNvSpPr>
            <a:spLocks noGrp="1"/>
          </p:cNvSpPr>
          <p:nvPr>
            <p:ph idx="1"/>
          </p:nvPr>
        </p:nvSpPr>
        <p:spPr>
          <a:xfrm>
            <a:off x="457200" y="1312742"/>
            <a:ext cx="8229600" cy="4813422"/>
          </a:xfrm>
        </p:spPr>
        <p:txBody>
          <a:bodyPr>
            <a:noAutofit/>
          </a:bodyPr>
          <a:lstStyle/>
          <a:p>
            <a:pPr marL="0" indent="0">
              <a:buNone/>
            </a:pPr>
            <a:r>
              <a:rPr lang="en-US" sz="2000" dirty="0" smtClean="0"/>
              <a:t>Compatibility testing of Div 2A (caps on political donations): </a:t>
            </a:r>
            <a:r>
              <a:rPr lang="en-US" sz="2000" i="1" dirty="0" smtClean="0"/>
              <a:t>Purpose</a:t>
            </a:r>
            <a:endParaRPr lang="en-US" sz="2000" i="1" dirty="0"/>
          </a:p>
          <a:p>
            <a:pPr marL="0" indent="0">
              <a:buNone/>
            </a:pPr>
            <a:r>
              <a:rPr lang="en-US" sz="2000" i="1" dirty="0" smtClean="0"/>
              <a:t> </a:t>
            </a:r>
            <a:r>
              <a:rPr lang="en-US" sz="2000" dirty="0" smtClean="0"/>
              <a:t>Yes, compatible</a:t>
            </a:r>
            <a:endParaRPr lang="en-US" sz="2000" i="1" dirty="0" smtClean="0"/>
          </a:p>
          <a:p>
            <a:r>
              <a:rPr lang="en-US" sz="2000" dirty="0"/>
              <a:t> </a:t>
            </a:r>
            <a:r>
              <a:rPr lang="en-US" sz="2000" dirty="0" smtClean="0"/>
              <a:t>Div 2A aimed as preventing reality and perception of ‘corruption and undue influence’: [33]-[34]</a:t>
            </a:r>
          </a:p>
          <a:p>
            <a:r>
              <a:rPr lang="en-US" sz="2000" dirty="0" smtClean="0"/>
              <a:t>‘There are different kinds of corruption’: [36]</a:t>
            </a:r>
          </a:p>
          <a:p>
            <a:pPr lvl="1">
              <a:buFont typeface="Wingdings" charset="2"/>
              <a:buChar char="Ø"/>
            </a:pPr>
            <a:r>
              <a:rPr lang="en-US" sz="2000" i="1" dirty="0" smtClean="0"/>
              <a:t>quid pro quo </a:t>
            </a:r>
            <a:r>
              <a:rPr lang="en-US" sz="2000" dirty="0" smtClean="0"/>
              <a:t>corruption: [36]</a:t>
            </a:r>
          </a:p>
          <a:p>
            <a:pPr lvl="1">
              <a:buFont typeface="Wingdings" charset="2"/>
              <a:buChar char="Ø"/>
            </a:pPr>
            <a:r>
              <a:rPr lang="en-US" sz="2000" dirty="0" smtClean="0"/>
              <a:t>Clientelistic corruption: [36]-[37]</a:t>
            </a:r>
          </a:p>
          <a:p>
            <a:pPr lvl="1">
              <a:buFont typeface="Wingdings" charset="2"/>
              <a:buChar char="Ø"/>
            </a:pPr>
            <a:r>
              <a:rPr lang="en-US" sz="2000" dirty="0" smtClean="0"/>
              <a:t>‘War-chest’ corruption: [38]</a:t>
            </a:r>
          </a:p>
          <a:p>
            <a:r>
              <a:rPr lang="en-US" sz="2000" dirty="0" smtClean="0"/>
              <a:t>Implied that preventing iii) involves ‘level the playing field’</a:t>
            </a:r>
          </a:p>
          <a:p>
            <a:r>
              <a:rPr lang="en-US" sz="2000" dirty="0" smtClean="0"/>
              <a:t>‘Level the playing field’ legitimate objective:</a:t>
            </a:r>
          </a:p>
          <a:p>
            <a:pPr>
              <a:buFont typeface="Wingdings" charset="2"/>
              <a:buChar char="Ø"/>
            </a:pPr>
            <a:r>
              <a:rPr lang="en-US" sz="2000" dirty="0"/>
              <a:t>r</a:t>
            </a:r>
            <a:r>
              <a:rPr lang="en-US" sz="2000" dirty="0" smtClean="0"/>
              <a:t>ejection of First Amendment jurisprudence: [41]-[42]</a:t>
            </a:r>
          </a:p>
          <a:p>
            <a:pPr>
              <a:buFont typeface="Wingdings" charset="2"/>
              <a:buChar char="Ø"/>
            </a:pPr>
            <a:r>
              <a:rPr lang="en-US" sz="2000" dirty="0" smtClean="0"/>
              <a:t>‘Equality of opportunity to participate in the exercise of political sovereignty is an aspect of the representative democracy guaranteed by our Constitution’: [45]</a:t>
            </a:r>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453305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Joint judgment </a:t>
            </a:r>
            <a:br>
              <a:rPr lang="en-US" sz="2800" b="1" dirty="0"/>
            </a:br>
            <a:r>
              <a:rPr lang="en-US" sz="2800" b="1" dirty="0"/>
              <a:t>(French CJ, Kiefel, Bell and Keane JJ) </a:t>
            </a:r>
            <a:r>
              <a:rPr lang="en-US" sz="2800" b="1" dirty="0" smtClean="0"/>
              <a:t>IV</a:t>
            </a:r>
            <a:endParaRPr lang="en-US" sz="2800" dirty="0"/>
          </a:p>
        </p:txBody>
      </p:sp>
      <p:sp>
        <p:nvSpPr>
          <p:cNvPr id="3" name="Content Placeholder 2"/>
          <p:cNvSpPr>
            <a:spLocks noGrp="1"/>
          </p:cNvSpPr>
          <p:nvPr>
            <p:ph idx="1"/>
          </p:nvPr>
        </p:nvSpPr>
        <p:spPr>
          <a:xfrm>
            <a:off x="457200" y="1417638"/>
            <a:ext cx="8229600" cy="4708525"/>
          </a:xfrm>
        </p:spPr>
        <p:txBody>
          <a:bodyPr>
            <a:noAutofit/>
          </a:bodyPr>
          <a:lstStyle/>
          <a:p>
            <a:r>
              <a:rPr lang="en-US" sz="2200" dirty="0"/>
              <a:t>Compatibility testing of Div 2A (caps on political donations</a:t>
            </a:r>
            <a:r>
              <a:rPr lang="en-US" sz="2200" dirty="0" smtClean="0"/>
              <a:t>)</a:t>
            </a:r>
            <a:r>
              <a:rPr lang="en-US" sz="2200" dirty="0"/>
              <a:t> </a:t>
            </a:r>
            <a:r>
              <a:rPr lang="en-US" sz="2200" dirty="0" smtClean="0"/>
              <a:t>- </a:t>
            </a:r>
            <a:r>
              <a:rPr lang="en-US" sz="2200" i="1" dirty="0"/>
              <a:t>m</a:t>
            </a:r>
            <a:r>
              <a:rPr lang="en-US" sz="2200" i="1" dirty="0" smtClean="0"/>
              <a:t>eans</a:t>
            </a:r>
            <a:r>
              <a:rPr lang="en-US" sz="2200" i="1" dirty="0"/>
              <a:t>: </a:t>
            </a:r>
            <a:endParaRPr lang="en-US" sz="2200" i="1" dirty="0" smtClean="0"/>
          </a:p>
          <a:p>
            <a:pPr marL="0" indent="0">
              <a:buNone/>
            </a:pPr>
            <a:r>
              <a:rPr lang="en-US" sz="2200" dirty="0" smtClean="0"/>
              <a:t>Yes</a:t>
            </a:r>
            <a:r>
              <a:rPr lang="en-US" sz="2200" dirty="0"/>
              <a:t>, compatible because ‘capping of political donations is a measure which has been adopted by many countries with systems of representative government’</a:t>
            </a:r>
          </a:p>
          <a:p>
            <a:pPr marL="0" indent="0">
              <a:buNone/>
            </a:pPr>
            <a:endParaRPr lang="en-US" sz="2200" dirty="0" smtClean="0"/>
          </a:p>
          <a:p>
            <a:r>
              <a:rPr lang="en-US" sz="2200" dirty="0" smtClean="0"/>
              <a:t>Compatibility </a:t>
            </a:r>
            <a:r>
              <a:rPr lang="en-US" sz="2200" dirty="0"/>
              <a:t>testing of Div </a:t>
            </a:r>
            <a:r>
              <a:rPr lang="en-US" sz="2200" dirty="0" smtClean="0"/>
              <a:t>4A (ban on political donations from ‘property developers’): [53]</a:t>
            </a:r>
            <a:endParaRPr lang="en-US" sz="2200" dirty="0"/>
          </a:p>
          <a:p>
            <a:pPr marL="0" indent="0">
              <a:buNone/>
            </a:pPr>
            <a:r>
              <a:rPr lang="en-US" sz="2200" dirty="0" smtClean="0"/>
              <a:t>The </a:t>
            </a:r>
            <a:r>
              <a:rPr lang="en-US" sz="2200" dirty="0"/>
              <a:t>purpose of Div 4A is to reduce the risk of undue or </a:t>
            </a:r>
            <a:r>
              <a:rPr lang="en-US" sz="2200" dirty="0" smtClean="0"/>
              <a:t>	corrupt </a:t>
            </a:r>
            <a:r>
              <a:rPr lang="en-US" sz="2200" dirty="0"/>
              <a:t>influence in an area relating to planning decisions, </a:t>
            </a:r>
            <a:r>
              <a:rPr lang="en-US" sz="2200" dirty="0" smtClean="0"/>
              <a:t>where </a:t>
            </a:r>
            <a:r>
              <a:rPr lang="en-US" sz="2200" dirty="0"/>
              <a:t>such risk may be greater than in other areas of official </a:t>
            </a:r>
            <a:r>
              <a:rPr lang="en-US" sz="2200" dirty="0" smtClean="0"/>
              <a:t>decision</a:t>
            </a:r>
            <a:r>
              <a:rPr lang="en-US" sz="2200" dirty="0"/>
              <a:t>-making.  This purpose furthers the general purpose </a:t>
            </a:r>
            <a:r>
              <a:rPr lang="en-US" sz="2200" dirty="0" smtClean="0"/>
              <a:t>of </a:t>
            </a:r>
            <a:r>
              <a:rPr lang="en-US" sz="2200" dirty="0"/>
              <a:t>Pt 6 of the EFED Act and is "legitimate" within the </a:t>
            </a:r>
            <a:r>
              <a:rPr lang="en-US" sz="2200" dirty="0" smtClean="0"/>
              <a:t>	meaning </a:t>
            </a:r>
            <a:r>
              <a:rPr lang="en-US" sz="2200" dirty="0"/>
              <a:t>given to that term in </a:t>
            </a:r>
            <a:r>
              <a:rPr lang="en-US" sz="2200" i="1" dirty="0"/>
              <a:t>Lange</a:t>
            </a:r>
            <a:r>
              <a:rPr lang="en-US" sz="2200" dirty="0"/>
              <a:t>, as are the means </a:t>
            </a:r>
            <a:r>
              <a:rPr lang="en-US" sz="2200" dirty="0" smtClean="0"/>
              <a:t>	adopted </a:t>
            </a:r>
            <a:r>
              <a:rPr lang="en-US" sz="2200" dirty="0"/>
              <a:t>to achieve it</a:t>
            </a:r>
            <a:r>
              <a:rPr lang="en-US" sz="2200" dirty="0" smtClean="0"/>
              <a:t>.</a:t>
            </a:r>
            <a:endParaRPr lang="en-US" sz="2200" dirty="0"/>
          </a:p>
        </p:txBody>
      </p:sp>
    </p:spTree>
    <p:extLst>
      <p:ext uri="{BB962C8B-B14F-4D97-AF65-F5344CB8AC3E}">
        <p14:creationId xmlns:p14="http://schemas.microsoft.com/office/powerpoint/2010/main" val="1325408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Joint judgment </a:t>
            </a:r>
            <a:br>
              <a:rPr lang="en-US" sz="3200" b="1" dirty="0" smtClean="0"/>
            </a:br>
            <a:r>
              <a:rPr lang="en-US" sz="3200" b="1" dirty="0" smtClean="0"/>
              <a:t>(French CJ, Kiefel, Bell and Keane JJ) V</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sz="2400" i="1" dirty="0"/>
              <a:t>Proportionality testing </a:t>
            </a:r>
            <a:endParaRPr lang="en-US" sz="2400" i="1" dirty="0" smtClean="0"/>
          </a:p>
          <a:p>
            <a:r>
              <a:rPr lang="en-US" sz="2400" i="1" dirty="0" smtClean="0"/>
              <a:t>Suitable? </a:t>
            </a:r>
            <a:r>
              <a:rPr lang="en-US" sz="2400" dirty="0" smtClean="0"/>
              <a:t>Yes, rational connection between Div 2A and Div 4A and preventing corruption</a:t>
            </a:r>
          </a:p>
          <a:p>
            <a:endParaRPr lang="en-US" sz="2400" i="1" dirty="0"/>
          </a:p>
          <a:p>
            <a:r>
              <a:rPr lang="en-US" sz="2400" i="1" dirty="0" smtClean="0"/>
              <a:t>Necessary</a:t>
            </a:r>
            <a:r>
              <a:rPr lang="en-US" dirty="0" smtClean="0"/>
              <a:t> </a:t>
            </a:r>
            <a:r>
              <a:rPr lang="en-US" sz="2400" dirty="0"/>
              <a:t>in the sense that there is no obvious and compelling alternative, reasonably practicable means of achieving the same purpose which has a less restrictive effect on the </a:t>
            </a:r>
            <a:r>
              <a:rPr lang="en-US" sz="2400" dirty="0" smtClean="0"/>
              <a:t>freedom</a:t>
            </a:r>
            <a:r>
              <a:rPr lang="en-AU" sz="2400" dirty="0" smtClean="0"/>
              <a:t>?</a:t>
            </a:r>
          </a:p>
          <a:p>
            <a:pPr marL="0" indent="0">
              <a:buNone/>
            </a:pPr>
            <a:r>
              <a:rPr lang="en-AU" sz="2400" dirty="0" smtClean="0"/>
              <a:t>Yes because alternatives proposed by plaintiffs of:</a:t>
            </a:r>
          </a:p>
          <a:p>
            <a:pPr>
              <a:buFont typeface="Wingdings" charset="2"/>
              <a:buChar char="Ø"/>
            </a:pPr>
            <a:r>
              <a:rPr lang="en-AU" sz="2400" dirty="0" smtClean="0"/>
              <a:t>Disclosure; and</a:t>
            </a:r>
          </a:p>
          <a:p>
            <a:pPr>
              <a:buFont typeface="Wingdings" charset="2"/>
              <a:buChar char="Ø"/>
            </a:pPr>
            <a:r>
              <a:rPr lang="en-AU" sz="2400" dirty="0" smtClean="0"/>
              <a:t>Restricting caps to donations that involve bribery;</a:t>
            </a:r>
          </a:p>
          <a:p>
            <a:pPr marL="0" indent="0">
              <a:buNone/>
            </a:pPr>
            <a:r>
              <a:rPr lang="en-AU" sz="2400" dirty="0"/>
              <a:t>d</a:t>
            </a:r>
            <a:r>
              <a:rPr lang="en-AU" sz="2400" dirty="0" smtClean="0"/>
              <a:t>o not make Div 2A and Div 4A unnecessary.</a:t>
            </a:r>
            <a:endParaRPr lang="en-US" sz="2400" dirty="0"/>
          </a:p>
        </p:txBody>
      </p:sp>
    </p:spTree>
    <p:extLst>
      <p:ext uri="{BB962C8B-B14F-4D97-AF65-F5344CB8AC3E}">
        <p14:creationId xmlns:p14="http://schemas.microsoft.com/office/powerpoint/2010/main" val="1042344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Joint judgment </a:t>
            </a:r>
            <a:br>
              <a:rPr lang="en-US" sz="3200" b="1" dirty="0"/>
            </a:br>
            <a:r>
              <a:rPr lang="en-US" sz="3200" b="1" dirty="0"/>
              <a:t>(French CJ, Kiefel, Bell and Keane JJ) </a:t>
            </a:r>
            <a:r>
              <a:rPr lang="en-US" sz="3200" b="1" dirty="0" smtClean="0"/>
              <a:t>VI</a:t>
            </a:r>
            <a:endParaRPr lang="en-US" sz="3200" dirty="0"/>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US" sz="2000" i="1" dirty="0" smtClean="0"/>
              <a:t>Adequate </a:t>
            </a:r>
            <a:r>
              <a:rPr lang="en-US" sz="2000" i="1" dirty="0"/>
              <a:t>in its </a:t>
            </a:r>
            <a:r>
              <a:rPr lang="en-US" sz="2000" i="1" dirty="0" smtClean="0"/>
              <a:t>balance?</a:t>
            </a:r>
          </a:p>
          <a:p>
            <a:pPr marL="0" indent="0">
              <a:buNone/>
            </a:pPr>
            <a:r>
              <a:rPr lang="en-US" sz="2000" dirty="0" smtClean="0"/>
              <a:t>Paragraph 93:</a:t>
            </a:r>
          </a:p>
          <a:p>
            <a:pPr marL="400050" lvl="1" indent="0">
              <a:buNone/>
            </a:pPr>
            <a:r>
              <a:rPr lang="en-US" sz="2000" dirty="0"/>
              <a:t>In this case, the third stage of the test presents no difficulty for the validity of the impugned provisions.  The provisions do not affect the ability of any person to communicate with another about matters of politics and government nor to seek access to or to influence politicians in ways other than those involving the payment of substantial sums of money.  The effect on the freedom is indirect.  By reducing the funds available to election campaigns there may be some restriction on communication by political parties and candidates to the public.  On the other hand, the public interest in removing the risk and perception of corruption is evident.  These are provisions which support and enhance equality of access to government, and the system of representative government which the freedom protects.  The restriction on the freedom is more than balanced by the benefits sought to be achieved.</a:t>
            </a:r>
          </a:p>
        </p:txBody>
      </p:sp>
    </p:spTree>
    <p:extLst>
      <p:ext uri="{BB962C8B-B14F-4D97-AF65-F5344CB8AC3E}">
        <p14:creationId xmlns:p14="http://schemas.microsoft.com/office/powerpoint/2010/main" val="3515095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428</TotalTime>
  <Words>1940</Words>
  <Application>Microsoft Office PowerPoint</Application>
  <PresentationFormat>On-screen Show (4:3)</PresentationFormat>
  <Paragraphs>190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McCloy, political equality and electoral regulation</vt:lpstr>
      <vt:lpstr>Key questions and answer</vt:lpstr>
      <vt:lpstr>PowerPoint Presentation</vt:lpstr>
      <vt:lpstr>Joint judgment  (French CJ, Kiefel, Bell and Keane JJ)</vt:lpstr>
      <vt:lpstr>Joint judgment  (French CJ, Kiefel, Bell and Keane JJ) II</vt:lpstr>
      <vt:lpstr>Joint judgment  (French CJ, Kiefel, Bell and Keane JJ) III</vt:lpstr>
      <vt:lpstr>Joint judgment  (French CJ, Kiefel, Bell and Keane JJ) IV</vt:lpstr>
      <vt:lpstr>Joint judgment  (French CJ, Kiefel, Bell and Keane JJ) V</vt:lpstr>
      <vt:lpstr>Joint judgment  (French CJ, Kiefel, Bell and Keane JJ) VI</vt:lpstr>
      <vt:lpstr>Nettle J dissenting on validity of Division 4A</vt:lpstr>
      <vt:lpstr>Compatibility of political finance legal measures and the implied freedom</vt:lpstr>
      <vt:lpstr>A cautionary note on political equality as a constitutional principle</vt:lpstr>
      <vt:lpstr>Three (troubling) questions</vt:lpstr>
      <vt:lpstr> Political equality as a constitutional principle and the text and structure of the Constitution I </vt:lpstr>
      <vt:lpstr> Political equality as a constitutional principle and the text and structure of the Constitution II </vt:lpstr>
      <vt:lpstr>The understanding/s of political equality adopted as a constitutional principle I</vt:lpstr>
      <vt:lpstr>The understanding/s of political equality adopted as a constitutional principle II</vt:lpstr>
      <vt:lpstr>The understanding/s of political equality adopted as a constitutional principle III</vt:lpstr>
      <vt:lpstr>Political equality as a constitutional principle and political equality as effected by legislation</vt:lpstr>
      <vt:lpstr>Political equality as a constitutional principle and political equality as effected by legislation II</vt:lpstr>
      <vt:lpstr>Political equality as a constitutional principle and political equality as effected by legislation III</vt:lpstr>
      <vt:lpstr>The balance between legislative competence and judicial oversight in electoral law</vt:lpstr>
      <vt:lpstr>The balance between legislative competence and judicial oversight in electoral law II</vt:lpstr>
      <vt:lpstr>The balance between legislative competence and judicial oversight in electoral law III</vt:lpstr>
      <vt:lpstr>The balance between legislative competence and judicial oversight in electoral law IV</vt:lpstr>
      <vt:lpstr>Concluding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Joo-Cheong Tham</dc:creator>
  <cp:lastModifiedBy>Sean Brennan</cp:lastModifiedBy>
  <cp:revision>47</cp:revision>
  <dcterms:created xsi:type="dcterms:W3CDTF">2015-10-22T05:00:58Z</dcterms:created>
  <dcterms:modified xsi:type="dcterms:W3CDTF">2016-02-19T03:51:54Z</dcterms:modified>
</cp:coreProperties>
</file>