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3"/>
  </p:notesMasterIdLst>
  <p:sldIdLst>
    <p:sldId id="351" r:id="rId2"/>
    <p:sldId id="354" r:id="rId3"/>
    <p:sldId id="358" r:id="rId4"/>
    <p:sldId id="349" r:id="rId5"/>
    <p:sldId id="264" r:id="rId6"/>
    <p:sldId id="356" r:id="rId7"/>
    <p:sldId id="339" r:id="rId8"/>
    <p:sldId id="319" r:id="rId9"/>
    <p:sldId id="320" r:id="rId10"/>
    <p:sldId id="326" r:id="rId11"/>
    <p:sldId id="325" r:id="rId12"/>
    <p:sldId id="327" r:id="rId13"/>
    <p:sldId id="328" r:id="rId14"/>
    <p:sldId id="329" r:id="rId15"/>
    <p:sldId id="330" r:id="rId16"/>
    <p:sldId id="316" r:id="rId17"/>
    <p:sldId id="317" r:id="rId18"/>
    <p:sldId id="332" r:id="rId19"/>
    <p:sldId id="333" r:id="rId20"/>
    <p:sldId id="357" r:id="rId21"/>
    <p:sldId id="35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89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11CE6-BC40-416B-BE7F-8A399B45A9CA}" type="datetimeFigureOut">
              <a:rPr lang="en-AU" smtClean="0"/>
              <a:t>19/02/2018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691CB-8CB5-4C84-9DF1-C002586B5997}" type="slidenum">
              <a:rPr lang="en-AU" smtClean="0"/>
              <a:t>‹#›</a:t>
            </a:fld>
            <a:endParaRPr lang="en-AU"/>
          </a:p>
        </p:txBody>
      </p:sp>
    </p:spTree>
    <p:extLst>
      <p:ext uri="{BB962C8B-B14F-4D97-AF65-F5344CB8AC3E}">
        <p14:creationId xmlns:p14="http://schemas.microsoft.com/office/powerpoint/2010/main" val="30244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2AECDDD-4CA0-4A17-92B2-D5DF3C30B31B}" type="datetime1">
              <a:rPr lang="en-AU" smtClean="0"/>
              <a:t>19/02/2018</a:t>
            </a:fld>
            <a:endParaRPr lang="en-AU"/>
          </a:p>
        </p:txBody>
      </p:sp>
      <p:sp>
        <p:nvSpPr>
          <p:cNvPr id="16" name="Slide Number Placeholder 15"/>
          <p:cNvSpPr>
            <a:spLocks noGrp="1"/>
          </p:cNvSpPr>
          <p:nvPr>
            <p:ph type="sldNum" sz="quarter" idx="11"/>
          </p:nvPr>
        </p:nvSpPr>
        <p:spPr/>
        <p:txBody>
          <a:bodyPr/>
          <a:lstStyle/>
          <a:p>
            <a:fld id="{5CBE8EEE-C3F7-46D9-B9AB-6F468E8B524D}"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44B1D8-656C-4F92-887E-92E5597F7AB6}" type="datetime1">
              <a:rPr lang="en-AU" smtClean="0"/>
              <a:t>19/02/2018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BE8EEE-C3F7-46D9-B9AB-6F468E8B524D}"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253637-EF9D-4174-BFC5-43D377EE8BA2}" type="datetime1">
              <a:rPr lang="en-AU" smtClean="0"/>
              <a:t>19/02/2018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BE8EEE-C3F7-46D9-B9AB-6F468E8B524D}"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318B67A-C741-4CC9-AD89-2C25FB1BD19F}" type="datetime1">
              <a:rPr lang="en-AU" smtClean="0"/>
              <a:t>19/02/2018</a:t>
            </a:fld>
            <a:endParaRPr lang="en-AU"/>
          </a:p>
        </p:txBody>
      </p:sp>
      <p:sp>
        <p:nvSpPr>
          <p:cNvPr id="15" name="Slide Number Placeholder 14"/>
          <p:cNvSpPr>
            <a:spLocks noGrp="1"/>
          </p:cNvSpPr>
          <p:nvPr>
            <p:ph type="sldNum" sz="quarter" idx="15"/>
          </p:nvPr>
        </p:nvSpPr>
        <p:spPr/>
        <p:txBody>
          <a:bodyPr/>
          <a:lstStyle>
            <a:lvl1pPr algn="ctr">
              <a:defRPr/>
            </a:lvl1pPr>
          </a:lstStyle>
          <a:p>
            <a:fld id="{5CBE8EEE-C3F7-46D9-B9AB-6F468E8B524D}" type="slidenum">
              <a:rPr lang="en-AU" smtClean="0"/>
              <a:t>‹#›</a:t>
            </a:fld>
            <a:endParaRPr lang="en-AU"/>
          </a:p>
        </p:txBody>
      </p:sp>
      <p:sp>
        <p:nvSpPr>
          <p:cNvPr id="16" name="Footer Placeholder 15"/>
          <p:cNvSpPr>
            <a:spLocks noGrp="1"/>
          </p:cNvSpPr>
          <p:nvPr>
            <p:ph type="ftr" sz="quarter" idx="16"/>
          </p:nvPr>
        </p:nvSpPr>
        <p:spPr/>
        <p:txBody>
          <a:bodyPr/>
          <a:lstStyle/>
          <a:p>
            <a:endParaRPr lang="en-AU"/>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DD18FC-B346-4129-B3F6-D689F4F5FF48}" type="datetime1">
              <a:rPr lang="en-AU" smtClean="0"/>
              <a:t>19/02/2018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BE8EEE-C3F7-46D9-B9AB-6F468E8B524D}" type="slidenum">
              <a:rPr lang="en-AU" smtClean="0"/>
              <a:t>‹#›</a:t>
            </a:fld>
            <a:endParaRPr lang="en-AU"/>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39907F-1895-4C4E-94B9-BDB453BF271F}" type="datetime1">
              <a:rPr lang="en-AU" smtClean="0"/>
              <a:t>19/02/2018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BE8EEE-C3F7-46D9-B9AB-6F468E8B524D}"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BE8EEE-C3F7-46D9-B9AB-6F468E8B524D}" type="slidenum">
              <a:rPr lang="en-AU" smtClean="0"/>
              <a:t>‹#›</a:t>
            </a:fld>
            <a:endParaRPr lang="en-AU"/>
          </a:p>
        </p:txBody>
      </p:sp>
      <p:sp>
        <p:nvSpPr>
          <p:cNvPr id="8" name="Footer Placeholder 7"/>
          <p:cNvSpPr>
            <a:spLocks noGrp="1"/>
          </p:cNvSpPr>
          <p:nvPr>
            <p:ph type="ftr" sz="quarter" idx="11"/>
          </p:nvPr>
        </p:nvSpPr>
        <p:spPr/>
        <p:txBody>
          <a:bodyPr/>
          <a:lstStyle/>
          <a:p>
            <a:endParaRPr lang="en-AU"/>
          </a:p>
        </p:txBody>
      </p:sp>
      <p:sp>
        <p:nvSpPr>
          <p:cNvPr id="7" name="Date Placeholder 6"/>
          <p:cNvSpPr>
            <a:spLocks noGrp="1"/>
          </p:cNvSpPr>
          <p:nvPr>
            <p:ph type="dt" sz="half" idx="10"/>
          </p:nvPr>
        </p:nvSpPr>
        <p:spPr/>
        <p:txBody>
          <a:bodyPr/>
          <a:lstStyle/>
          <a:p>
            <a:fld id="{DAE37DF2-6122-4C0C-BFE7-B5EB324313EA}" type="datetime1">
              <a:rPr lang="en-AU" smtClean="0"/>
              <a:t>19/02/2018</a:t>
            </a:fld>
            <a:endParaRPr lang="en-AU"/>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75FBA2-C585-469C-9876-D02B31C10B79}" type="datetime1">
              <a:rPr lang="en-AU" smtClean="0"/>
              <a:t>19/02/2018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CBE8EEE-C3F7-46D9-B9AB-6F468E8B524D}"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03EC6-7735-45C2-A278-11FC068389EB}" type="datetime1">
              <a:rPr lang="en-AU" smtClean="0"/>
              <a:t>19/02/2018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CBE8EEE-C3F7-46D9-B9AB-6F468E8B524D}"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F53B986-7FB1-42F1-A197-F16B8236E902}" type="datetime1">
              <a:rPr lang="en-AU" smtClean="0"/>
              <a:t>19/02/2018</a:t>
            </a:fld>
            <a:endParaRPr lang="en-AU"/>
          </a:p>
        </p:txBody>
      </p:sp>
      <p:sp>
        <p:nvSpPr>
          <p:cNvPr id="9" name="Slide Number Placeholder 8"/>
          <p:cNvSpPr>
            <a:spLocks noGrp="1"/>
          </p:cNvSpPr>
          <p:nvPr>
            <p:ph type="sldNum" sz="quarter" idx="15"/>
          </p:nvPr>
        </p:nvSpPr>
        <p:spPr/>
        <p:txBody>
          <a:bodyPr/>
          <a:lstStyle/>
          <a:p>
            <a:fld id="{5CBE8EEE-C3F7-46D9-B9AB-6F468E8B524D}" type="slidenum">
              <a:rPr lang="en-AU" smtClean="0"/>
              <a:t>‹#›</a:t>
            </a:fld>
            <a:endParaRPr lang="en-AU"/>
          </a:p>
        </p:txBody>
      </p:sp>
      <p:sp>
        <p:nvSpPr>
          <p:cNvPr id="10" name="Footer Placeholder 9"/>
          <p:cNvSpPr>
            <a:spLocks noGrp="1"/>
          </p:cNvSpPr>
          <p:nvPr>
            <p:ph type="ftr" sz="quarter" idx="16"/>
          </p:nvPr>
        </p:nvSpPr>
        <p:spPr/>
        <p:txBody>
          <a:body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945EEF79-D8BC-4889-AEB1-CFB15E2B5998}" type="datetime1">
              <a:rPr lang="en-AU" smtClean="0"/>
              <a:t>19/02/2018</a:t>
            </a:fld>
            <a:endParaRPr lang="en-AU"/>
          </a:p>
        </p:txBody>
      </p:sp>
      <p:sp>
        <p:nvSpPr>
          <p:cNvPr id="9" name="Slide Number Placeholder 8"/>
          <p:cNvSpPr>
            <a:spLocks noGrp="1"/>
          </p:cNvSpPr>
          <p:nvPr>
            <p:ph type="sldNum" sz="quarter" idx="11"/>
          </p:nvPr>
        </p:nvSpPr>
        <p:spPr/>
        <p:txBody>
          <a:bodyPr/>
          <a:lstStyle/>
          <a:p>
            <a:fld id="{5CBE8EEE-C3F7-46D9-B9AB-6F468E8B524D}"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E367E5A-4392-429E-9801-CB5336F0DC2C}" type="datetime1">
              <a:rPr lang="en-AU" smtClean="0"/>
              <a:t>19/02/2018</a:t>
            </a:fld>
            <a:endParaRPr lang="en-AU"/>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AU"/>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CBE8EEE-C3F7-46D9-B9AB-6F468E8B524D}" type="slidenum">
              <a:rPr lang="en-AU" smtClean="0"/>
              <a:t>‹#›</a:t>
            </a:fld>
            <a:endParaRPr lang="en-AU"/>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474" y="836712"/>
            <a:ext cx="7325926" cy="5133316"/>
          </a:xfrm>
        </p:spPr>
        <p:txBody>
          <a:bodyPr>
            <a:noAutofit/>
          </a:bodyPr>
          <a:lstStyle/>
          <a:p>
            <a:r>
              <a:rPr lang="en-AU" sz="5400" b="1" i="1" dirty="0" smtClean="0">
                <a:ln w="12700">
                  <a:noFill/>
                </a:ln>
                <a:solidFill>
                  <a:schemeClr val="tx2"/>
                </a:solidFill>
              </a:rPr>
              <a:t>Diversity Jurisdiction and State Tribunals!</a:t>
            </a:r>
            <a:r>
              <a:rPr lang="en-AU" sz="4400" b="1" i="1" dirty="0" smtClean="0">
                <a:ln w="12700">
                  <a:noFill/>
                </a:ln>
                <a:solidFill>
                  <a:schemeClr val="tx2"/>
                </a:solidFill>
              </a:rPr>
              <a:t/>
            </a:r>
            <a:br>
              <a:rPr lang="en-AU" sz="4400" b="1" i="1" dirty="0" smtClean="0">
                <a:ln w="12700">
                  <a:noFill/>
                </a:ln>
                <a:solidFill>
                  <a:schemeClr val="tx2"/>
                </a:solidFill>
              </a:rPr>
            </a:br>
            <a:r>
              <a:rPr lang="en-AU" sz="4400" b="1" i="1" dirty="0" smtClean="0">
                <a:ln w="12700">
                  <a:noFill/>
                </a:ln>
                <a:solidFill>
                  <a:schemeClr val="tx2"/>
                </a:solidFill>
              </a:rPr>
              <a:t/>
            </a:r>
            <a:br>
              <a:rPr lang="en-AU" sz="4400" b="1" i="1" dirty="0" smtClean="0">
                <a:ln w="12700">
                  <a:noFill/>
                </a:ln>
                <a:solidFill>
                  <a:schemeClr val="tx2"/>
                </a:solidFill>
              </a:rPr>
            </a:br>
            <a:r>
              <a:rPr lang="en-AU" sz="4400" b="1" i="1" dirty="0" smtClean="0">
                <a:ln w="12700">
                  <a:noFill/>
                </a:ln>
                <a:solidFill>
                  <a:schemeClr val="tx2"/>
                </a:solidFill>
              </a:rPr>
              <a:t>Burns v Corbett</a:t>
            </a:r>
            <a:br>
              <a:rPr lang="en-AU" sz="4400" b="1" i="1" dirty="0" smtClean="0">
                <a:ln w="12700">
                  <a:noFill/>
                </a:ln>
                <a:solidFill>
                  <a:schemeClr val="tx2"/>
                </a:solidFill>
              </a:rPr>
            </a:br>
            <a:r>
              <a:rPr lang="en-AU" sz="3600" b="1" dirty="0" smtClean="0">
                <a:ln w="12700">
                  <a:noFill/>
                </a:ln>
                <a:solidFill>
                  <a:schemeClr val="tx2"/>
                </a:solidFill>
              </a:rPr>
              <a:t>[2017</a:t>
            </a:r>
            <a:r>
              <a:rPr lang="en-AU" sz="3600" b="1" dirty="0">
                <a:ln w="12700">
                  <a:noFill/>
                </a:ln>
                <a:solidFill>
                  <a:schemeClr val="tx2"/>
                </a:solidFill>
              </a:rPr>
              <a:t>] NSWCA </a:t>
            </a:r>
            <a:r>
              <a:rPr lang="en-AU" sz="3600" b="1" dirty="0" smtClean="0">
                <a:ln w="12700">
                  <a:noFill/>
                </a:ln>
                <a:solidFill>
                  <a:schemeClr val="tx2"/>
                </a:solidFill>
              </a:rPr>
              <a:t>3;  316 </a:t>
            </a:r>
            <a:r>
              <a:rPr lang="en-AU" sz="3600" b="1" dirty="0">
                <a:ln w="12700">
                  <a:noFill/>
                </a:ln>
                <a:solidFill>
                  <a:schemeClr val="tx2"/>
                </a:solidFill>
              </a:rPr>
              <a:t>FLR 448</a:t>
            </a:r>
            <a:r>
              <a:rPr lang="en-AU" sz="4400" b="1" dirty="0" smtClean="0">
                <a:ln w="12700">
                  <a:noFill/>
                </a:ln>
                <a:solidFill>
                  <a:schemeClr val="tx2"/>
                </a:solidFill>
              </a:rPr>
              <a:t/>
            </a:r>
            <a:br>
              <a:rPr lang="en-AU" sz="4400" b="1" dirty="0" smtClean="0">
                <a:ln w="12700">
                  <a:noFill/>
                </a:ln>
                <a:solidFill>
                  <a:schemeClr val="tx2"/>
                </a:solidFill>
              </a:rPr>
            </a:br>
            <a:r>
              <a:rPr lang="en-AU" sz="3200" b="1" dirty="0" smtClean="0">
                <a:ln w="12700">
                  <a:noFill/>
                </a:ln>
                <a:solidFill>
                  <a:schemeClr val="tx2"/>
                </a:solidFill>
              </a:rPr>
              <a:t/>
            </a:r>
            <a:br>
              <a:rPr lang="en-AU" sz="3200" b="1" dirty="0" smtClean="0">
                <a:ln w="12700">
                  <a:noFill/>
                </a:ln>
                <a:solidFill>
                  <a:schemeClr val="tx2"/>
                </a:solidFill>
              </a:rPr>
            </a:br>
            <a:r>
              <a:rPr lang="en-AU" sz="2800" b="1" dirty="0" smtClean="0">
                <a:ln w="12700">
                  <a:noFill/>
                </a:ln>
                <a:solidFill>
                  <a:schemeClr val="tx2"/>
                </a:solidFill>
              </a:rPr>
              <a:t>Stephen </a:t>
            </a:r>
            <a:r>
              <a:rPr lang="en-AU" sz="2800" b="1" dirty="0" smtClean="0">
                <a:ln w="12700">
                  <a:noFill/>
                </a:ln>
                <a:solidFill>
                  <a:schemeClr val="tx2"/>
                </a:solidFill>
              </a:rPr>
              <a:t>McDonald</a:t>
            </a:r>
            <a:endParaRPr lang="en-AU" sz="4400" b="1" i="1" dirty="0">
              <a:ln w="12700">
                <a:noFill/>
              </a:ln>
              <a:solidFill>
                <a:schemeClr val="tx2"/>
              </a:solidFill>
            </a:endParaRPr>
          </a:p>
        </p:txBody>
      </p:sp>
      <p:sp>
        <p:nvSpPr>
          <p:cNvPr id="3" name="Slide Number Placeholder 2"/>
          <p:cNvSpPr>
            <a:spLocks noGrp="1"/>
          </p:cNvSpPr>
          <p:nvPr>
            <p:ph type="sldNum" sz="quarter" idx="11"/>
          </p:nvPr>
        </p:nvSpPr>
        <p:spPr/>
        <p:txBody>
          <a:bodyPr/>
          <a:lstStyle/>
          <a:p>
            <a:fld id="{5CBE8EEE-C3F7-46D9-B9AB-6F468E8B524D}" type="slidenum">
              <a:rPr lang="en-AU" smtClean="0"/>
              <a:t>1</a:t>
            </a:fld>
            <a:endParaRPr lang="en-AU"/>
          </a:p>
        </p:txBody>
      </p:sp>
    </p:spTree>
    <p:extLst>
      <p:ext uri="{BB962C8B-B14F-4D97-AF65-F5344CB8AC3E}">
        <p14:creationId xmlns:p14="http://schemas.microsoft.com/office/powerpoint/2010/main" val="3952517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dirty="0" smtClean="0">
                <a:solidFill>
                  <a:schemeClr val="tx2"/>
                </a:solidFill>
              </a:rPr>
              <a:t>Possible solutions?</a:t>
            </a:r>
          </a:p>
          <a:p>
            <a:pPr marL="0" indent="0">
              <a:buFont typeface="Arial" pitchFamily="34" charset="0"/>
              <a:buNone/>
            </a:pPr>
            <a:endParaRPr lang="en-AU" sz="700" dirty="0" smtClean="0"/>
          </a:p>
          <a:p>
            <a:pPr marL="0" indent="0">
              <a:buNone/>
            </a:pPr>
            <a:r>
              <a:rPr lang="en-US" b="1" dirty="0" smtClean="0"/>
              <a:t>“Chapter III” </a:t>
            </a:r>
            <a:r>
              <a:rPr lang="en-US" b="1" dirty="0" smtClean="0"/>
              <a:t>solution</a:t>
            </a:r>
            <a:r>
              <a:rPr lang="en-US" b="1" dirty="0"/>
              <a:t>?</a:t>
            </a:r>
          </a:p>
          <a:p>
            <a:pPr marL="0" indent="0">
              <a:buNone/>
            </a:pPr>
            <a:r>
              <a:rPr lang="en-US" dirty="0" smtClean="0"/>
              <a:t>Enforce the (apparent) assumption that only State </a:t>
            </a:r>
            <a:r>
              <a:rPr lang="en-US" i="1" dirty="0" smtClean="0"/>
              <a:t>courts </a:t>
            </a:r>
            <a:r>
              <a:rPr lang="en-US" dirty="0" smtClean="0"/>
              <a:t>(and not tribunals) may exercise judicial power in respect of the matters of the kinds mentioned in </a:t>
            </a:r>
            <a:r>
              <a:rPr lang="en-US" dirty="0" err="1" smtClean="0"/>
              <a:t>ss</a:t>
            </a:r>
            <a:r>
              <a:rPr lang="en-US" dirty="0" smtClean="0"/>
              <a:t> 75 and 76</a:t>
            </a:r>
          </a:p>
          <a:p>
            <a:pPr marL="0" indent="0">
              <a:buNone/>
            </a:pPr>
            <a:endParaRPr lang="en-US" sz="1200" dirty="0" smtClean="0"/>
          </a:p>
          <a:p>
            <a:pPr marL="0" indent="0">
              <a:buNone/>
            </a:pPr>
            <a:r>
              <a:rPr lang="en-US" b="1" dirty="0" smtClean="0"/>
              <a:t>“Inconsistency” </a:t>
            </a:r>
            <a:r>
              <a:rPr lang="en-US" b="1" dirty="0"/>
              <a:t>solution?</a:t>
            </a:r>
          </a:p>
          <a:p>
            <a:pPr marL="0" indent="0">
              <a:buNone/>
            </a:pPr>
            <a:r>
              <a:rPr lang="en-US" dirty="0" smtClean="0"/>
              <a:t>Accept that the Commonwealth Parliament has power to exclude jurisdiction from State </a:t>
            </a:r>
            <a:r>
              <a:rPr lang="en-US" i="1" dirty="0" smtClean="0"/>
              <a:t>tribunals </a:t>
            </a:r>
            <a:r>
              <a:rPr lang="en-US" dirty="0" smtClean="0"/>
              <a:t>in as well as courts.</a:t>
            </a:r>
            <a:endParaRPr lang="en-US" dirty="0"/>
          </a:p>
          <a:p>
            <a:pPr marL="0" indent="0">
              <a:buNone/>
            </a:pPr>
            <a:endParaRPr lang="en-US" dirty="0"/>
          </a:p>
        </p:txBody>
      </p:sp>
      <p:sp>
        <p:nvSpPr>
          <p:cNvPr id="2" name="Slide Number Placeholder 1"/>
          <p:cNvSpPr>
            <a:spLocks noGrp="1"/>
          </p:cNvSpPr>
          <p:nvPr>
            <p:ph type="sldNum" sz="quarter" idx="15"/>
          </p:nvPr>
        </p:nvSpPr>
        <p:spPr/>
        <p:txBody>
          <a:bodyPr/>
          <a:lstStyle/>
          <a:p>
            <a:fld id="{5CBE8EEE-C3F7-46D9-B9AB-6F468E8B524D}" type="slidenum">
              <a:rPr lang="en-AU" smtClean="0"/>
              <a:t>10</a:t>
            </a:fld>
            <a:endParaRPr lang="en-AU"/>
          </a:p>
        </p:txBody>
      </p:sp>
    </p:spTree>
    <p:extLst>
      <p:ext uri="{BB962C8B-B14F-4D97-AF65-F5344CB8AC3E}">
        <p14:creationId xmlns:p14="http://schemas.microsoft.com/office/powerpoint/2010/main" val="669623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dirty="0" smtClean="0">
                <a:solidFill>
                  <a:schemeClr val="tx2"/>
                </a:solidFill>
              </a:rPr>
              <a:t>“Inconsistency” </a:t>
            </a:r>
            <a:r>
              <a:rPr lang="en-AU" sz="4000" b="1" dirty="0" smtClean="0">
                <a:solidFill>
                  <a:schemeClr val="tx2"/>
                </a:solidFill>
              </a:rPr>
              <a:t>solution?</a:t>
            </a:r>
          </a:p>
          <a:p>
            <a:pPr marL="0" indent="0">
              <a:buFont typeface="Arial" pitchFamily="34" charset="0"/>
              <a:buNone/>
            </a:pPr>
            <a:endParaRPr lang="en-AU" sz="700" dirty="0" smtClean="0"/>
          </a:p>
          <a:p>
            <a:pPr marL="0" indent="0">
              <a:buNone/>
            </a:pPr>
            <a:r>
              <a:rPr lang="en-US" b="1" dirty="0" err="1" smtClean="0"/>
              <a:t>Leeming</a:t>
            </a:r>
            <a:r>
              <a:rPr lang="en-US" b="1" dirty="0" smtClean="0"/>
              <a:t> JA in </a:t>
            </a:r>
            <a:r>
              <a:rPr lang="en-US" b="1" i="1" dirty="0" smtClean="0"/>
              <a:t>Burns v Corbett</a:t>
            </a:r>
            <a:endParaRPr lang="en-US" b="1" dirty="0" smtClean="0"/>
          </a:p>
          <a:p>
            <a:pPr marL="0" indent="0">
              <a:buNone/>
            </a:pPr>
            <a:r>
              <a:rPr lang="en-US" dirty="0" smtClean="0"/>
              <a:t>Sections 38 and 39 of the </a:t>
            </a:r>
            <a:r>
              <a:rPr lang="en-US" i="1" dirty="0" smtClean="0"/>
              <a:t>Judiciary Act </a:t>
            </a:r>
            <a:r>
              <a:rPr lang="en-US" dirty="0" smtClean="0"/>
              <a:t>remove “belongs to” jurisdiction from State Courts.</a:t>
            </a:r>
          </a:p>
          <a:p>
            <a:pPr marL="0" indent="0">
              <a:buNone/>
            </a:pPr>
            <a:endParaRPr lang="en-US" sz="1600" dirty="0" smtClean="0"/>
          </a:p>
          <a:p>
            <a:pPr marL="0" indent="0">
              <a:buNone/>
            </a:pPr>
            <a:r>
              <a:rPr lang="en-US" dirty="0" smtClean="0"/>
              <a:t>The </a:t>
            </a:r>
            <a:r>
              <a:rPr lang="en-US" i="1" dirty="0" smtClean="0"/>
              <a:t>object </a:t>
            </a:r>
            <a:r>
              <a:rPr lang="en-US" dirty="0" smtClean="0"/>
              <a:t>of </a:t>
            </a:r>
            <a:r>
              <a:rPr lang="en-US" dirty="0" err="1" smtClean="0"/>
              <a:t>ss</a:t>
            </a:r>
            <a:r>
              <a:rPr lang="en-US" dirty="0" smtClean="0"/>
              <a:t> 38 and 39 of the </a:t>
            </a:r>
            <a:r>
              <a:rPr lang="en-US" i="1" dirty="0" smtClean="0"/>
              <a:t>Judiciary Act </a:t>
            </a:r>
            <a:r>
              <a:rPr lang="en-US" dirty="0" smtClean="0"/>
              <a:t>is to ensure that the only jurisdiction of State institutions to exercise judicial power with respect to matters of the kinds identified in </a:t>
            </a:r>
            <a:r>
              <a:rPr lang="en-US" dirty="0" err="1" smtClean="0"/>
              <a:t>ss</a:t>
            </a:r>
            <a:r>
              <a:rPr lang="en-US" dirty="0" smtClean="0"/>
              <a:t> 75 and 76 is the federal jurisdiction invested in State Courts, </a:t>
            </a:r>
            <a:r>
              <a:rPr lang="en-US" i="1" dirty="0" smtClean="0"/>
              <a:t>on the conditions in s 39(2)</a:t>
            </a:r>
            <a:r>
              <a:rPr lang="en-US" dirty="0" smtClean="0"/>
              <a:t>.</a:t>
            </a:r>
          </a:p>
        </p:txBody>
      </p:sp>
      <p:sp>
        <p:nvSpPr>
          <p:cNvPr id="2" name="Slide Number Placeholder 1"/>
          <p:cNvSpPr>
            <a:spLocks noGrp="1"/>
          </p:cNvSpPr>
          <p:nvPr>
            <p:ph type="sldNum" sz="quarter" idx="15"/>
          </p:nvPr>
        </p:nvSpPr>
        <p:spPr/>
        <p:txBody>
          <a:bodyPr/>
          <a:lstStyle/>
          <a:p>
            <a:fld id="{5CBE8EEE-C3F7-46D9-B9AB-6F468E8B524D}" type="slidenum">
              <a:rPr lang="en-AU" smtClean="0"/>
              <a:t>11</a:t>
            </a:fld>
            <a:endParaRPr lang="en-AU"/>
          </a:p>
        </p:txBody>
      </p:sp>
    </p:spTree>
    <p:extLst>
      <p:ext uri="{BB962C8B-B14F-4D97-AF65-F5344CB8AC3E}">
        <p14:creationId xmlns:p14="http://schemas.microsoft.com/office/powerpoint/2010/main" val="149669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dirty="0">
                <a:solidFill>
                  <a:schemeClr val="tx2"/>
                </a:solidFill>
              </a:rPr>
              <a:t>“Inconsistency” </a:t>
            </a:r>
            <a:r>
              <a:rPr lang="en-AU" sz="4000" b="1" dirty="0" smtClean="0">
                <a:solidFill>
                  <a:schemeClr val="tx2"/>
                </a:solidFill>
              </a:rPr>
              <a:t>solution?</a:t>
            </a:r>
          </a:p>
          <a:p>
            <a:pPr marL="0" indent="0">
              <a:buFont typeface="Arial" pitchFamily="34" charset="0"/>
              <a:buNone/>
            </a:pPr>
            <a:endParaRPr lang="en-AU" sz="700" dirty="0" smtClean="0"/>
          </a:p>
          <a:p>
            <a:pPr marL="0" indent="0">
              <a:buNone/>
            </a:pPr>
            <a:r>
              <a:rPr lang="en-US" b="1" dirty="0" err="1" smtClean="0"/>
              <a:t>Leeming</a:t>
            </a:r>
            <a:r>
              <a:rPr lang="en-US" b="1" dirty="0" smtClean="0"/>
              <a:t> JA in </a:t>
            </a:r>
            <a:r>
              <a:rPr lang="en-US" b="1" i="1" dirty="0" smtClean="0"/>
              <a:t>Burns v Corbett</a:t>
            </a:r>
            <a:endParaRPr lang="en-US" b="1" dirty="0" smtClean="0"/>
          </a:p>
          <a:p>
            <a:pPr marL="0" indent="0">
              <a:buNone/>
            </a:pPr>
            <a:r>
              <a:rPr lang="en-US" dirty="0" smtClean="0"/>
              <a:t>If State tribunals could exercise judicial power in those matters then the object of </a:t>
            </a:r>
            <a:r>
              <a:rPr lang="en-US" dirty="0" err="1" smtClean="0"/>
              <a:t>ss</a:t>
            </a:r>
            <a:r>
              <a:rPr lang="en-US" dirty="0" smtClean="0"/>
              <a:t> 38 and 39 of the </a:t>
            </a:r>
            <a:r>
              <a:rPr lang="en-US" i="1" dirty="0" smtClean="0"/>
              <a:t>Judiciary Act </a:t>
            </a:r>
            <a:r>
              <a:rPr lang="en-US" dirty="0" smtClean="0"/>
              <a:t>would be undermined.</a:t>
            </a:r>
          </a:p>
          <a:p>
            <a:pPr marL="0" indent="0">
              <a:buNone/>
            </a:pPr>
            <a:endParaRPr lang="en-US" sz="1600" dirty="0" smtClean="0"/>
          </a:p>
          <a:p>
            <a:pPr marL="0" indent="0">
              <a:buNone/>
            </a:pPr>
            <a:r>
              <a:rPr lang="en-US" dirty="0" smtClean="0"/>
              <a:t>Therefore, insofar as a State law purports to vest judicial power in a State </a:t>
            </a:r>
            <a:r>
              <a:rPr lang="en-US" dirty="0" smtClean="0"/>
              <a:t>tribunal </a:t>
            </a:r>
            <a:r>
              <a:rPr lang="en-US" dirty="0" smtClean="0"/>
              <a:t>in respect of </a:t>
            </a:r>
            <a:r>
              <a:rPr lang="en-US" dirty="0" smtClean="0"/>
              <a:t>a matter </a:t>
            </a:r>
            <a:r>
              <a:rPr lang="en-US" dirty="0" smtClean="0"/>
              <a:t>described in </a:t>
            </a:r>
            <a:r>
              <a:rPr lang="en-US" dirty="0" err="1" smtClean="0"/>
              <a:t>ss</a:t>
            </a:r>
            <a:r>
              <a:rPr lang="en-US" dirty="0" smtClean="0"/>
              <a:t> 75 or 76, it “alters, impairs or detracts from”, and so is </a:t>
            </a:r>
            <a:r>
              <a:rPr lang="en-US" i="1" dirty="0" smtClean="0"/>
              <a:t>inconsistent</a:t>
            </a:r>
            <a:r>
              <a:rPr lang="en-US" dirty="0" smtClean="0"/>
              <a:t> with, s 39(2). </a:t>
            </a:r>
          </a:p>
        </p:txBody>
      </p:sp>
      <p:sp>
        <p:nvSpPr>
          <p:cNvPr id="2" name="Slide Number Placeholder 1"/>
          <p:cNvSpPr>
            <a:spLocks noGrp="1"/>
          </p:cNvSpPr>
          <p:nvPr>
            <p:ph type="sldNum" sz="quarter" idx="15"/>
          </p:nvPr>
        </p:nvSpPr>
        <p:spPr/>
        <p:txBody>
          <a:bodyPr/>
          <a:lstStyle/>
          <a:p>
            <a:fld id="{5CBE8EEE-C3F7-46D9-B9AB-6F468E8B524D}" type="slidenum">
              <a:rPr lang="en-AU" smtClean="0"/>
              <a:t>12</a:t>
            </a:fld>
            <a:endParaRPr lang="en-AU"/>
          </a:p>
        </p:txBody>
      </p:sp>
    </p:spTree>
    <p:extLst>
      <p:ext uri="{BB962C8B-B14F-4D97-AF65-F5344CB8AC3E}">
        <p14:creationId xmlns:p14="http://schemas.microsoft.com/office/powerpoint/2010/main" val="4275000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dirty="0">
                <a:solidFill>
                  <a:schemeClr val="tx2"/>
                </a:solidFill>
              </a:rPr>
              <a:t>“Inconsistency” solution</a:t>
            </a:r>
            <a:r>
              <a:rPr lang="en-AU" sz="4000" b="1" dirty="0" smtClean="0">
                <a:solidFill>
                  <a:schemeClr val="tx2"/>
                </a:solidFill>
              </a:rPr>
              <a:t>?</a:t>
            </a:r>
          </a:p>
          <a:p>
            <a:pPr marL="0" indent="0">
              <a:buFont typeface="Arial" pitchFamily="34" charset="0"/>
              <a:buNone/>
            </a:pPr>
            <a:endParaRPr lang="en-AU" sz="700" dirty="0" smtClean="0"/>
          </a:p>
          <a:p>
            <a:pPr marL="0" indent="0">
              <a:buNone/>
            </a:pPr>
            <a:r>
              <a:rPr lang="en-US" b="1" dirty="0" smtClean="0"/>
              <a:t>Problem:</a:t>
            </a:r>
            <a:endParaRPr lang="en-US" b="1" dirty="0" smtClean="0"/>
          </a:p>
          <a:p>
            <a:pPr marL="0" indent="0">
              <a:buNone/>
            </a:pPr>
            <a:r>
              <a:rPr lang="en-US" dirty="0" smtClean="0"/>
              <a:t>Where does the Commonwealth Parliament find the power to make a law excluding the jurisdiction of State tribunals?</a:t>
            </a:r>
          </a:p>
          <a:p>
            <a:pPr marL="0" indent="0">
              <a:buNone/>
            </a:pPr>
            <a:endParaRPr lang="en-US" sz="1600" dirty="0" smtClean="0"/>
          </a:p>
          <a:p>
            <a:pPr marL="0" indent="0">
              <a:buNone/>
            </a:pPr>
            <a:r>
              <a:rPr lang="en-US" dirty="0" smtClean="0"/>
              <a:t>Section 39(2) of the </a:t>
            </a:r>
            <a:r>
              <a:rPr lang="en-US" i="1" dirty="0" smtClean="0"/>
              <a:t>Judiciary Act </a:t>
            </a:r>
            <a:r>
              <a:rPr lang="en-US" dirty="0" smtClean="0"/>
              <a:t>was enacted pursuant to 77(ii) of the Constitution. Section 77(ii) is limited to defining the extent to which the jurisdiction of any federal court is exclusive of the jurisdiction of State courts.</a:t>
            </a:r>
          </a:p>
        </p:txBody>
      </p:sp>
      <p:sp>
        <p:nvSpPr>
          <p:cNvPr id="2" name="Slide Number Placeholder 1"/>
          <p:cNvSpPr>
            <a:spLocks noGrp="1"/>
          </p:cNvSpPr>
          <p:nvPr>
            <p:ph type="sldNum" sz="quarter" idx="15"/>
          </p:nvPr>
        </p:nvSpPr>
        <p:spPr/>
        <p:txBody>
          <a:bodyPr/>
          <a:lstStyle/>
          <a:p>
            <a:fld id="{5CBE8EEE-C3F7-46D9-B9AB-6F468E8B524D}" type="slidenum">
              <a:rPr lang="en-AU" smtClean="0"/>
              <a:t>13</a:t>
            </a:fld>
            <a:endParaRPr lang="en-AU"/>
          </a:p>
        </p:txBody>
      </p:sp>
    </p:spTree>
    <p:extLst>
      <p:ext uri="{BB962C8B-B14F-4D97-AF65-F5344CB8AC3E}">
        <p14:creationId xmlns:p14="http://schemas.microsoft.com/office/powerpoint/2010/main" val="1334459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dirty="0">
                <a:solidFill>
                  <a:schemeClr val="tx2"/>
                </a:solidFill>
              </a:rPr>
              <a:t>“Inconsistency” solution</a:t>
            </a:r>
            <a:r>
              <a:rPr lang="en-AU" sz="4000" b="1" dirty="0" smtClean="0">
                <a:solidFill>
                  <a:schemeClr val="tx2"/>
                </a:solidFill>
              </a:rPr>
              <a:t>?</a:t>
            </a:r>
          </a:p>
          <a:p>
            <a:pPr marL="0" indent="0">
              <a:buFont typeface="Arial" pitchFamily="34" charset="0"/>
              <a:buNone/>
            </a:pPr>
            <a:endParaRPr lang="en-AU" sz="700" dirty="0" smtClean="0"/>
          </a:p>
          <a:p>
            <a:pPr marL="0" indent="0">
              <a:buNone/>
            </a:pPr>
            <a:r>
              <a:rPr lang="en-US" b="1" dirty="0" smtClean="0"/>
              <a:t>Problem:</a:t>
            </a:r>
          </a:p>
          <a:p>
            <a:pPr marL="0" indent="0">
              <a:buNone/>
            </a:pPr>
            <a:r>
              <a:rPr lang="en-US" dirty="0" smtClean="0"/>
              <a:t>Could the Commonwealth Parliament enact a law under s 77(ii) which </a:t>
            </a:r>
            <a:r>
              <a:rPr lang="en-US" i="1" dirty="0" smtClean="0"/>
              <a:t>expressly </a:t>
            </a:r>
            <a:r>
              <a:rPr lang="en-US" dirty="0" smtClean="0"/>
              <a:t>excluded</a:t>
            </a:r>
            <a:r>
              <a:rPr lang="en-US" dirty="0"/>
              <a:t> </a:t>
            </a:r>
            <a:r>
              <a:rPr lang="en-US" dirty="0" smtClean="0"/>
              <a:t>the jurisdiction of State </a:t>
            </a:r>
            <a:r>
              <a:rPr lang="en-US" i="1" dirty="0" smtClean="0"/>
              <a:t>tribunals</a:t>
            </a:r>
            <a:r>
              <a:rPr lang="en-US" dirty="0" smtClean="0"/>
              <a:t>?</a:t>
            </a:r>
          </a:p>
          <a:p>
            <a:pPr marL="0" indent="0">
              <a:buNone/>
            </a:pPr>
            <a:r>
              <a:rPr lang="en-US" dirty="0" smtClean="0"/>
              <a:t>Can the Parliament cover a field in which it cannot legislate?</a:t>
            </a:r>
          </a:p>
          <a:p>
            <a:pPr marL="0" indent="0">
              <a:buNone/>
            </a:pPr>
            <a:endParaRPr lang="en-US" sz="1600" dirty="0" smtClean="0"/>
          </a:p>
          <a:p>
            <a:pPr marL="0" indent="0">
              <a:buNone/>
            </a:pPr>
            <a:r>
              <a:rPr lang="en-US" b="1" dirty="0" smtClean="0"/>
              <a:t>The Incidental power, s 51(xxxix)?</a:t>
            </a:r>
          </a:p>
          <a:p>
            <a:pPr marL="0" indent="0">
              <a:buNone/>
            </a:pPr>
            <a:r>
              <a:rPr lang="en-US" dirty="0" smtClean="0"/>
              <a:t>Can it be incidental to the exercise of a power to achieve something beyond its </a:t>
            </a:r>
            <a:r>
              <a:rPr lang="en-US" dirty="0" smtClean="0"/>
              <a:t>limits?</a:t>
            </a:r>
            <a:endParaRPr lang="en-US" dirty="0" smtClean="0"/>
          </a:p>
        </p:txBody>
      </p:sp>
      <p:sp>
        <p:nvSpPr>
          <p:cNvPr id="2" name="Slide Number Placeholder 1"/>
          <p:cNvSpPr>
            <a:spLocks noGrp="1"/>
          </p:cNvSpPr>
          <p:nvPr>
            <p:ph type="sldNum" sz="quarter" idx="15"/>
          </p:nvPr>
        </p:nvSpPr>
        <p:spPr/>
        <p:txBody>
          <a:bodyPr/>
          <a:lstStyle/>
          <a:p>
            <a:fld id="{5CBE8EEE-C3F7-46D9-B9AB-6F468E8B524D}" type="slidenum">
              <a:rPr lang="en-AU" smtClean="0"/>
              <a:t>14</a:t>
            </a:fld>
            <a:endParaRPr lang="en-AU"/>
          </a:p>
        </p:txBody>
      </p:sp>
    </p:spTree>
    <p:extLst>
      <p:ext uri="{BB962C8B-B14F-4D97-AF65-F5344CB8AC3E}">
        <p14:creationId xmlns:p14="http://schemas.microsoft.com/office/powerpoint/2010/main" val="853777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dirty="0">
                <a:solidFill>
                  <a:schemeClr val="tx2"/>
                </a:solidFill>
              </a:rPr>
              <a:t>“Inconsistency” solution</a:t>
            </a:r>
            <a:r>
              <a:rPr lang="en-AU" sz="4000" b="1" dirty="0" smtClean="0">
                <a:solidFill>
                  <a:schemeClr val="tx2"/>
                </a:solidFill>
              </a:rPr>
              <a:t>?</a:t>
            </a:r>
          </a:p>
          <a:p>
            <a:pPr marL="0" indent="0">
              <a:buFont typeface="Arial" pitchFamily="34" charset="0"/>
              <a:buNone/>
            </a:pPr>
            <a:endParaRPr lang="en-AU" sz="700" dirty="0" smtClean="0"/>
          </a:p>
          <a:p>
            <a:pPr marL="0" indent="0">
              <a:buNone/>
            </a:pPr>
            <a:r>
              <a:rPr lang="en-US" b="1" dirty="0" smtClean="0"/>
              <a:t>Analogy</a:t>
            </a:r>
          </a:p>
          <a:p>
            <a:pPr marL="0" indent="0">
              <a:buNone/>
            </a:pPr>
            <a:r>
              <a:rPr lang="en-US" dirty="0" smtClean="0"/>
              <a:t>Parliament has legislative power to make laws with respect to </a:t>
            </a:r>
            <a:r>
              <a:rPr lang="en-US" dirty="0" smtClean="0"/>
              <a:t>trading corporations.</a:t>
            </a:r>
            <a:endParaRPr lang="en-US" dirty="0" smtClean="0"/>
          </a:p>
          <a:p>
            <a:pPr marL="0" indent="0">
              <a:buNone/>
            </a:pPr>
            <a:r>
              <a:rPr lang="en-US" dirty="0" smtClean="0"/>
              <a:t>Parliament enacts </a:t>
            </a:r>
            <a:r>
              <a:rPr lang="en-US" dirty="0" smtClean="0"/>
              <a:t>a law abolishing long service leave (“LSL”), applying </a:t>
            </a:r>
            <a:r>
              <a:rPr lang="en-US" dirty="0" smtClean="0"/>
              <a:t>to </a:t>
            </a:r>
            <a:r>
              <a:rPr lang="en-US" dirty="0" smtClean="0"/>
              <a:t>all trading </a:t>
            </a:r>
            <a:r>
              <a:rPr lang="en-US" dirty="0" smtClean="0"/>
              <a:t>corporations, with the </a:t>
            </a:r>
            <a:r>
              <a:rPr lang="en-US" i="1" dirty="0" smtClean="0"/>
              <a:t>object </a:t>
            </a:r>
            <a:r>
              <a:rPr lang="en-US" dirty="0" smtClean="0"/>
              <a:t>of creating a uniform national </a:t>
            </a:r>
            <a:r>
              <a:rPr lang="en-US" dirty="0" smtClean="0"/>
              <a:t>law abolishing LSL.</a:t>
            </a:r>
            <a:endParaRPr lang="en-US" dirty="0" smtClean="0"/>
          </a:p>
          <a:p>
            <a:pPr marL="0" indent="0">
              <a:buNone/>
            </a:pPr>
            <a:r>
              <a:rPr lang="en-US" dirty="0" smtClean="0"/>
              <a:t>Can Parliament </a:t>
            </a:r>
            <a:r>
              <a:rPr lang="en-US" dirty="0" smtClean="0"/>
              <a:t>also exclude </a:t>
            </a:r>
            <a:r>
              <a:rPr lang="en-US" dirty="0" smtClean="0"/>
              <a:t>all State </a:t>
            </a:r>
            <a:r>
              <a:rPr lang="en-US" dirty="0" smtClean="0"/>
              <a:t>LSL laws, even where there is no </a:t>
            </a:r>
            <a:r>
              <a:rPr lang="en-US" dirty="0" smtClean="0"/>
              <a:t>connection with trading corporations?</a:t>
            </a:r>
          </a:p>
        </p:txBody>
      </p:sp>
      <p:sp>
        <p:nvSpPr>
          <p:cNvPr id="2" name="Slide Number Placeholder 1"/>
          <p:cNvSpPr>
            <a:spLocks noGrp="1"/>
          </p:cNvSpPr>
          <p:nvPr>
            <p:ph type="sldNum" sz="quarter" idx="15"/>
          </p:nvPr>
        </p:nvSpPr>
        <p:spPr/>
        <p:txBody>
          <a:bodyPr/>
          <a:lstStyle/>
          <a:p>
            <a:fld id="{5CBE8EEE-C3F7-46D9-B9AB-6F468E8B524D}" type="slidenum">
              <a:rPr lang="en-AU" smtClean="0"/>
              <a:t>15</a:t>
            </a:fld>
            <a:endParaRPr lang="en-AU"/>
          </a:p>
        </p:txBody>
      </p:sp>
    </p:spTree>
    <p:extLst>
      <p:ext uri="{BB962C8B-B14F-4D97-AF65-F5344CB8AC3E}">
        <p14:creationId xmlns:p14="http://schemas.microsoft.com/office/powerpoint/2010/main" val="3275526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i="1" dirty="0" smtClean="0">
                <a:solidFill>
                  <a:schemeClr val="tx2"/>
                </a:solidFill>
              </a:rPr>
              <a:t>Constitution</a:t>
            </a:r>
            <a:r>
              <a:rPr lang="en-AU" sz="4000" b="1" dirty="0" smtClean="0">
                <a:solidFill>
                  <a:schemeClr val="tx2"/>
                </a:solidFill>
              </a:rPr>
              <a:t>, s 77(ii)</a:t>
            </a:r>
          </a:p>
          <a:p>
            <a:pPr marL="0" indent="0">
              <a:buFont typeface="Arial" pitchFamily="34" charset="0"/>
              <a:buNone/>
            </a:pPr>
            <a:endParaRPr lang="en-AU" sz="700" dirty="0" smtClean="0"/>
          </a:p>
          <a:p>
            <a:pPr marL="0" indent="0">
              <a:buNone/>
            </a:pPr>
            <a:endParaRPr lang="en-US" u="sng" dirty="0" smtClean="0"/>
          </a:p>
          <a:p>
            <a:pPr marL="804863" indent="-804863">
              <a:buAutoNum type="romanLcParenBoth" startAt="2"/>
            </a:pPr>
            <a:r>
              <a:rPr lang="en-US" dirty="0" smtClean="0"/>
              <a:t>defining </a:t>
            </a:r>
            <a:r>
              <a:rPr lang="en-US" dirty="0"/>
              <a:t>the extent to which the jurisdiction of any federal court shall be exclusive of that which belongs to or is invested in </a:t>
            </a:r>
            <a:r>
              <a:rPr lang="en-US" u="sng" dirty="0"/>
              <a:t>the courts of the States</a:t>
            </a:r>
            <a:r>
              <a:rPr lang="en-US" dirty="0"/>
              <a:t>; </a:t>
            </a:r>
            <a:endParaRPr lang="en-US" dirty="0" smtClean="0"/>
          </a:p>
          <a:p>
            <a:pPr marL="0" indent="0">
              <a:buNone/>
            </a:pPr>
            <a:endParaRPr lang="en-US" dirty="0" smtClean="0"/>
          </a:p>
          <a:p>
            <a:pPr marL="0" indent="0">
              <a:buNone/>
            </a:pPr>
            <a:r>
              <a:rPr lang="en-US" b="1" dirty="0" smtClean="0"/>
              <a:t>Textual construction 1:</a:t>
            </a:r>
          </a:p>
          <a:p>
            <a:pPr marL="0" indent="0">
              <a:buNone/>
            </a:pPr>
            <a:r>
              <a:rPr lang="en-US" dirty="0" smtClean="0"/>
              <a:t>“courts of the States” is to be read as including </a:t>
            </a:r>
            <a:r>
              <a:rPr lang="en-US" dirty="0"/>
              <a:t>all State </a:t>
            </a:r>
            <a:r>
              <a:rPr lang="en-US" dirty="0" smtClean="0"/>
              <a:t>tribunals that exercise judicial power.</a:t>
            </a:r>
          </a:p>
        </p:txBody>
      </p:sp>
      <p:sp>
        <p:nvSpPr>
          <p:cNvPr id="2" name="Slide Number Placeholder 1"/>
          <p:cNvSpPr>
            <a:spLocks noGrp="1"/>
          </p:cNvSpPr>
          <p:nvPr>
            <p:ph type="sldNum" sz="quarter" idx="15"/>
          </p:nvPr>
        </p:nvSpPr>
        <p:spPr/>
        <p:txBody>
          <a:bodyPr/>
          <a:lstStyle/>
          <a:p>
            <a:fld id="{5CBE8EEE-C3F7-46D9-B9AB-6F468E8B524D}" type="slidenum">
              <a:rPr lang="en-AU" smtClean="0"/>
              <a:t>16</a:t>
            </a:fld>
            <a:endParaRPr lang="en-AU"/>
          </a:p>
        </p:txBody>
      </p:sp>
    </p:spTree>
    <p:extLst>
      <p:ext uri="{BB962C8B-B14F-4D97-AF65-F5344CB8AC3E}">
        <p14:creationId xmlns:p14="http://schemas.microsoft.com/office/powerpoint/2010/main" val="290545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i="1" dirty="0" smtClean="0">
                <a:solidFill>
                  <a:schemeClr val="tx2"/>
                </a:solidFill>
              </a:rPr>
              <a:t>Constitution</a:t>
            </a:r>
            <a:r>
              <a:rPr lang="en-AU" sz="4000" b="1" dirty="0" smtClean="0">
                <a:solidFill>
                  <a:schemeClr val="tx2"/>
                </a:solidFill>
              </a:rPr>
              <a:t>, s 77(ii)</a:t>
            </a:r>
          </a:p>
          <a:p>
            <a:pPr marL="0" indent="0">
              <a:buFont typeface="Arial" pitchFamily="34" charset="0"/>
              <a:buNone/>
            </a:pPr>
            <a:endParaRPr lang="en-AU" sz="700" dirty="0" smtClean="0"/>
          </a:p>
          <a:p>
            <a:pPr marL="804863" indent="-804863">
              <a:buAutoNum type="romanLcParenBoth" startAt="2"/>
            </a:pPr>
            <a:r>
              <a:rPr lang="en-US" dirty="0" smtClean="0"/>
              <a:t>defining </a:t>
            </a:r>
            <a:r>
              <a:rPr lang="en-US" dirty="0"/>
              <a:t>the extent to which the </a:t>
            </a:r>
            <a:r>
              <a:rPr lang="en-US" u="sng" dirty="0"/>
              <a:t>jurisdiction</a:t>
            </a:r>
            <a:r>
              <a:rPr lang="en-US" dirty="0"/>
              <a:t> of any federal court shall be exclusive of that </a:t>
            </a:r>
            <a:r>
              <a:rPr lang="en-US" u="sng" dirty="0"/>
              <a:t>which belongs to or is invested in the courts of the States;</a:t>
            </a:r>
            <a:r>
              <a:rPr lang="en-US" dirty="0"/>
              <a:t> </a:t>
            </a:r>
            <a:endParaRPr lang="en-US" dirty="0" smtClean="0"/>
          </a:p>
          <a:p>
            <a:pPr marL="0" indent="0">
              <a:buNone/>
            </a:pPr>
            <a:endParaRPr lang="en-US" sz="2400" dirty="0" smtClean="0"/>
          </a:p>
          <a:p>
            <a:pPr marL="0" indent="0">
              <a:buNone/>
            </a:pPr>
            <a:r>
              <a:rPr lang="en-US" b="1" dirty="0" smtClean="0"/>
              <a:t>Textual construction 2:</a:t>
            </a:r>
          </a:p>
          <a:p>
            <a:pPr marL="0" indent="0">
              <a:buNone/>
            </a:pPr>
            <a:r>
              <a:rPr lang="en-US" dirty="0" smtClean="0"/>
              <a:t>“jurisdiction … which belongs to … the courts of the States” is to be read as meaning </a:t>
            </a:r>
            <a:r>
              <a:rPr lang="en-US" i="1" dirty="0" smtClean="0"/>
              <a:t>all</a:t>
            </a:r>
            <a:r>
              <a:rPr lang="en-US" dirty="0" smtClean="0"/>
              <a:t> jurisdiction to exercise State judicial power, whether </a:t>
            </a:r>
            <a:r>
              <a:rPr lang="en-US" dirty="0" smtClean="0"/>
              <a:t>in courts </a:t>
            </a:r>
            <a:r>
              <a:rPr lang="en-US" dirty="0" smtClean="0"/>
              <a:t>or other tribunals.</a:t>
            </a:r>
          </a:p>
        </p:txBody>
      </p:sp>
      <p:sp>
        <p:nvSpPr>
          <p:cNvPr id="2" name="Slide Number Placeholder 1"/>
          <p:cNvSpPr>
            <a:spLocks noGrp="1"/>
          </p:cNvSpPr>
          <p:nvPr>
            <p:ph type="sldNum" sz="quarter" idx="15"/>
          </p:nvPr>
        </p:nvSpPr>
        <p:spPr/>
        <p:txBody>
          <a:bodyPr/>
          <a:lstStyle/>
          <a:p>
            <a:fld id="{5CBE8EEE-C3F7-46D9-B9AB-6F468E8B524D}" type="slidenum">
              <a:rPr lang="en-AU" smtClean="0"/>
              <a:t>17</a:t>
            </a:fld>
            <a:endParaRPr lang="en-AU"/>
          </a:p>
        </p:txBody>
      </p:sp>
    </p:spTree>
    <p:extLst>
      <p:ext uri="{BB962C8B-B14F-4D97-AF65-F5344CB8AC3E}">
        <p14:creationId xmlns:p14="http://schemas.microsoft.com/office/powerpoint/2010/main" val="2886605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dirty="0" smtClean="0">
                <a:solidFill>
                  <a:schemeClr val="tx2"/>
                </a:solidFill>
              </a:rPr>
              <a:t>“Chapter III” solution?</a:t>
            </a:r>
            <a:endParaRPr lang="en-AU" sz="4000" b="1" dirty="0" smtClean="0">
              <a:solidFill>
                <a:schemeClr val="tx2"/>
              </a:solidFill>
            </a:endParaRPr>
          </a:p>
          <a:p>
            <a:pPr marL="0" indent="0">
              <a:buFont typeface="Arial" pitchFamily="34" charset="0"/>
              <a:buNone/>
            </a:pPr>
            <a:endParaRPr lang="en-AU" sz="700" dirty="0" smtClean="0"/>
          </a:p>
          <a:p>
            <a:pPr marL="0" indent="0">
              <a:buNone/>
            </a:pPr>
            <a:r>
              <a:rPr lang="en-US" dirty="0" smtClean="0"/>
              <a:t>The object of s 77(ii) was to enable the Commonwealth Parliament to ensure that only federal courts have jurisdiction in selected “federal” matters.</a:t>
            </a:r>
          </a:p>
          <a:p>
            <a:pPr marL="0" indent="0">
              <a:buNone/>
            </a:pPr>
            <a:r>
              <a:rPr lang="en-US" dirty="0" smtClean="0"/>
              <a:t>The power to exclude jurisdiction of State Courts appears to assume that State </a:t>
            </a:r>
            <a:r>
              <a:rPr lang="en-US" i="1" dirty="0" smtClean="0"/>
              <a:t>Courts</a:t>
            </a:r>
            <a:r>
              <a:rPr lang="en-US" dirty="0" smtClean="0"/>
              <a:t>, </a:t>
            </a:r>
            <a:r>
              <a:rPr lang="en-US" i="1" dirty="0" smtClean="0"/>
              <a:t>only</a:t>
            </a:r>
            <a:r>
              <a:rPr lang="en-US" dirty="0" smtClean="0"/>
              <a:t>, had jurisdiction in “federal” matters.</a:t>
            </a:r>
          </a:p>
          <a:p>
            <a:pPr marL="0" indent="0">
              <a:buNone/>
            </a:pPr>
            <a:r>
              <a:rPr lang="en-US" dirty="0" smtClean="0"/>
              <a:t>We must enforce the assumption. That State tribunals cannot exercise judicial power over “federal” matters is a necessary implication.</a:t>
            </a:r>
            <a:endParaRPr lang="en-US" dirty="0"/>
          </a:p>
        </p:txBody>
      </p:sp>
      <p:sp>
        <p:nvSpPr>
          <p:cNvPr id="2" name="Slide Number Placeholder 1"/>
          <p:cNvSpPr>
            <a:spLocks noGrp="1"/>
          </p:cNvSpPr>
          <p:nvPr>
            <p:ph type="sldNum" sz="quarter" idx="15"/>
          </p:nvPr>
        </p:nvSpPr>
        <p:spPr/>
        <p:txBody>
          <a:bodyPr/>
          <a:lstStyle/>
          <a:p>
            <a:fld id="{5CBE8EEE-C3F7-46D9-B9AB-6F468E8B524D}" type="slidenum">
              <a:rPr lang="en-AU" smtClean="0"/>
              <a:t>18</a:t>
            </a:fld>
            <a:endParaRPr lang="en-AU"/>
          </a:p>
        </p:txBody>
      </p:sp>
    </p:spTree>
    <p:extLst>
      <p:ext uri="{BB962C8B-B14F-4D97-AF65-F5344CB8AC3E}">
        <p14:creationId xmlns:p14="http://schemas.microsoft.com/office/powerpoint/2010/main" val="125962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dirty="0">
                <a:solidFill>
                  <a:schemeClr val="tx2"/>
                </a:solidFill>
              </a:rPr>
              <a:t>“Chapter III” </a:t>
            </a:r>
            <a:r>
              <a:rPr lang="en-AU" sz="4000" b="1" dirty="0" smtClean="0">
                <a:solidFill>
                  <a:schemeClr val="tx2"/>
                </a:solidFill>
              </a:rPr>
              <a:t>solution?</a:t>
            </a:r>
            <a:endParaRPr lang="en-AU" sz="4000" b="1" dirty="0" smtClean="0">
              <a:solidFill>
                <a:schemeClr val="tx2"/>
              </a:solidFill>
            </a:endParaRPr>
          </a:p>
          <a:p>
            <a:pPr marL="0" indent="0">
              <a:buFont typeface="Arial" pitchFamily="34" charset="0"/>
              <a:buNone/>
            </a:pPr>
            <a:endParaRPr lang="en-AU" sz="700" dirty="0" smtClean="0"/>
          </a:p>
          <a:p>
            <a:pPr marL="0" indent="0">
              <a:buNone/>
            </a:pPr>
            <a:r>
              <a:rPr lang="en-US" b="1" dirty="0" smtClean="0"/>
              <a:t>Pros</a:t>
            </a:r>
          </a:p>
          <a:p>
            <a:pPr marL="0" indent="0">
              <a:buNone/>
            </a:pPr>
            <a:r>
              <a:rPr lang="en-US" dirty="0" smtClean="0"/>
              <a:t>More intellectually satisfying.</a:t>
            </a:r>
          </a:p>
          <a:p>
            <a:pPr marL="0" indent="0">
              <a:buNone/>
            </a:pPr>
            <a:r>
              <a:rPr lang="en-US" dirty="0" smtClean="0"/>
              <a:t>Effects </a:t>
            </a:r>
            <a:r>
              <a:rPr lang="en-US" dirty="0"/>
              <a:t>may </a:t>
            </a:r>
            <a:r>
              <a:rPr lang="en-US" dirty="0" smtClean="0"/>
              <a:t>be </a:t>
            </a:r>
            <a:r>
              <a:rPr lang="en-US" dirty="0"/>
              <a:t>ameliorated by </a:t>
            </a:r>
            <a:r>
              <a:rPr lang="en-US" dirty="0" smtClean="0"/>
              <a:t>States conferring only administrative power on their tribunals (can still “decide” “federal” issues, just not in the exercise of judicial power).</a:t>
            </a:r>
            <a:endParaRPr lang="en-US" dirty="0"/>
          </a:p>
          <a:p>
            <a:pPr marL="0" indent="0">
              <a:buNone/>
            </a:pPr>
            <a:r>
              <a:rPr lang="en-US" b="1" dirty="0" smtClean="0"/>
              <a:t>Cons</a:t>
            </a:r>
          </a:p>
          <a:p>
            <a:pPr marL="0" indent="0">
              <a:buNone/>
            </a:pPr>
            <a:r>
              <a:rPr lang="en-US" dirty="0" smtClean="0"/>
              <a:t>Arguably ahistorical </a:t>
            </a:r>
            <a:r>
              <a:rPr lang="en-US" dirty="0" smtClean="0"/>
              <a:t>(since State tribunals existed prior to federation).</a:t>
            </a:r>
          </a:p>
          <a:p>
            <a:pPr marL="0" indent="0">
              <a:buNone/>
            </a:pPr>
            <a:r>
              <a:rPr lang="en-US" dirty="0" smtClean="0"/>
              <a:t>Appears to create </a:t>
            </a:r>
            <a:r>
              <a:rPr lang="en-US" dirty="0" smtClean="0"/>
              <a:t>less flexibility.</a:t>
            </a:r>
          </a:p>
          <a:p>
            <a:pPr marL="0" indent="0">
              <a:buNone/>
            </a:pPr>
            <a:endParaRPr lang="en-US" dirty="0" smtClean="0"/>
          </a:p>
        </p:txBody>
      </p:sp>
      <p:sp>
        <p:nvSpPr>
          <p:cNvPr id="2" name="Slide Number Placeholder 1"/>
          <p:cNvSpPr>
            <a:spLocks noGrp="1"/>
          </p:cNvSpPr>
          <p:nvPr>
            <p:ph type="sldNum" sz="quarter" idx="15"/>
          </p:nvPr>
        </p:nvSpPr>
        <p:spPr/>
        <p:txBody>
          <a:bodyPr/>
          <a:lstStyle/>
          <a:p>
            <a:fld id="{5CBE8EEE-C3F7-46D9-B9AB-6F468E8B524D}" type="slidenum">
              <a:rPr lang="en-AU" smtClean="0"/>
              <a:t>19</a:t>
            </a:fld>
            <a:endParaRPr lang="en-AU"/>
          </a:p>
        </p:txBody>
      </p:sp>
    </p:spTree>
    <p:extLst>
      <p:ext uri="{BB962C8B-B14F-4D97-AF65-F5344CB8AC3E}">
        <p14:creationId xmlns:p14="http://schemas.microsoft.com/office/powerpoint/2010/main" val="2451359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474" y="620688"/>
            <a:ext cx="7325926" cy="936104"/>
          </a:xfrm>
        </p:spPr>
        <p:txBody>
          <a:bodyPr>
            <a:noAutofit/>
          </a:bodyPr>
          <a:lstStyle/>
          <a:p>
            <a:r>
              <a:rPr lang="en-AU" sz="4400" b="1" i="1" dirty="0" smtClean="0">
                <a:ln w="12700">
                  <a:noFill/>
                </a:ln>
                <a:solidFill>
                  <a:schemeClr val="tx2"/>
                </a:solidFill>
              </a:rPr>
              <a:t>Burns and Corbett</a:t>
            </a:r>
            <a:endParaRPr lang="en-AU" sz="4400" b="1" i="1" dirty="0">
              <a:ln w="12700">
                <a:noFill/>
              </a:ln>
              <a:solidFill>
                <a:schemeClr val="tx2"/>
              </a:solidFill>
            </a:endParaRPr>
          </a:p>
        </p:txBody>
      </p:sp>
      <p:sp>
        <p:nvSpPr>
          <p:cNvPr id="3" name="Slide Number Placeholder 2"/>
          <p:cNvSpPr>
            <a:spLocks noGrp="1"/>
          </p:cNvSpPr>
          <p:nvPr>
            <p:ph type="sldNum" sz="quarter" idx="11"/>
          </p:nvPr>
        </p:nvSpPr>
        <p:spPr/>
        <p:txBody>
          <a:bodyPr/>
          <a:lstStyle/>
          <a:p>
            <a:fld id="{5CBE8EEE-C3F7-46D9-B9AB-6F468E8B524D}" type="slidenum">
              <a:rPr lang="en-AU" smtClean="0"/>
              <a:t>2</a:t>
            </a:fld>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660" y="1844824"/>
            <a:ext cx="2857500" cy="36068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3249"/>
          <a:stretch/>
        </p:blipFill>
        <p:spPr>
          <a:xfrm>
            <a:off x="4764656" y="1844825"/>
            <a:ext cx="2872166" cy="3600400"/>
          </a:xfrm>
          <a:prstGeom prst="rect">
            <a:avLst/>
          </a:prstGeom>
        </p:spPr>
      </p:pic>
    </p:spTree>
    <p:extLst>
      <p:ext uri="{BB962C8B-B14F-4D97-AF65-F5344CB8AC3E}">
        <p14:creationId xmlns:p14="http://schemas.microsoft.com/office/powerpoint/2010/main" val="687763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474" y="836712"/>
            <a:ext cx="7325926" cy="5133316"/>
          </a:xfrm>
        </p:spPr>
        <p:txBody>
          <a:bodyPr>
            <a:noAutofit/>
          </a:bodyPr>
          <a:lstStyle/>
          <a:p>
            <a:r>
              <a:rPr lang="en-AU" sz="5400" b="1" i="1" dirty="0">
                <a:ln w="12700">
                  <a:noFill/>
                </a:ln>
                <a:solidFill>
                  <a:schemeClr val="tx2"/>
                </a:solidFill>
              </a:rPr>
              <a:t>Diversity Jurisdiction and State Tribunals!</a:t>
            </a:r>
            <a:r>
              <a:rPr lang="en-AU" sz="4400" b="1" i="1" dirty="0">
                <a:ln w="12700">
                  <a:noFill/>
                </a:ln>
                <a:solidFill>
                  <a:schemeClr val="tx2"/>
                </a:solidFill>
              </a:rPr>
              <a:t/>
            </a:r>
            <a:br>
              <a:rPr lang="en-AU" sz="4400" b="1" i="1" dirty="0">
                <a:ln w="12700">
                  <a:noFill/>
                </a:ln>
                <a:solidFill>
                  <a:schemeClr val="tx2"/>
                </a:solidFill>
              </a:rPr>
            </a:br>
            <a:r>
              <a:rPr lang="en-AU" sz="4400" b="1" i="1" dirty="0" smtClean="0">
                <a:ln w="12700">
                  <a:noFill/>
                </a:ln>
                <a:solidFill>
                  <a:schemeClr val="tx2"/>
                </a:solidFill>
              </a:rPr>
              <a:t/>
            </a:r>
            <a:br>
              <a:rPr lang="en-AU" sz="4400" b="1" i="1" dirty="0" smtClean="0">
                <a:ln w="12700">
                  <a:noFill/>
                </a:ln>
                <a:solidFill>
                  <a:schemeClr val="tx2"/>
                </a:solidFill>
              </a:rPr>
            </a:br>
            <a:r>
              <a:rPr lang="en-AU" sz="4400" b="1" i="1" dirty="0" smtClean="0">
                <a:ln w="12700">
                  <a:noFill/>
                </a:ln>
                <a:solidFill>
                  <a:schemeClr val="tx2"/>
                </a:solidFill>
              </a:rPr>
              <a:t>Burns v Corbett</a:t>
            </a:r>
            <a:br>
              <a:rPr lang="en-AU" sz="4400" b="1" i="1" dirty="0" smtClean="0">
                <a:ln w="12700">
                  <a:noFill/>
                </a:ln>
                <a:solidFill>
                  <a:schemeClr val="tx2"/>
                </a:solidFill>
              </a:rPr>
            </a:br>
            <a:r>
              <a:rPr lang="en-AU" sz="3600" b="1" dirty="0" smtClean="0">
                <a:ln w="12700">
                  <a:noFill/>
                </a:ln>
                <a:solidFill>
                  <a:schemeClr val="tx2"/>
                </a:solidFill>
              </a:rPr>
              <a:t>[2017</a:t>
            </a:r>
            <a:r>
              <a:rPr lang="en-AU" sz="3600" b="1" dirty="0">
                <a:ln w="12700">
                  <a:noFill/>
                </a:ln>
                <a:solidFill>
                  <a:schemeClr val="tx2"/>
                </a:solidFill>
              </a:rPr>
              <a:t>] NSWCA </a:t>
            </a:r>
            <a:r>
              <a:rPr lang="en-AU" sz="3600" b="1" dirty="0" smtClean="0">
                <a:ln w="12700">
                  <a:noFill/>
                </a:ln>
                <a:solidFill>
                  <a:schemeClr val="tx2"/>
                </a:solidFill>
              </a:rPr>
              <a:t>3;  316 </a:t>
            </a:r>
            <a:r>
              <a:rPr lang="en-AU" sz="3600" b="1" dirty="0">
                <a:ln w="12700">
                  <a:noFill/>
                </a:ln>
                <a:solidFill>
                  <a:schemeClr val="tx2"/>
                </a:solidFill>
              </a:rPr>
              <a:t>FLR 448</a:t>
            </a:r>
            <a:r>
              <a:rPr lang="en-AU" sz="4400" b="1" dirty="0" smtClean="0">
                <a:ln w="12700">
                  <a:noFill/>
                </a:ln>
                <a:solidFill>
                  <a:schemeClr val="tx2"/>
                </a:solidFill>
              </a:rPr>
              <a:t/>
            </a:r>
            <a:br>
              <a:rPr lang="en-AU" sz="4400" b="1" dirty="0" smtClean="0">
                <a:ln w="12700">
                  <a:noFill/>
                </a:ln>
                <a:solidFill>
                  <a:schemeClr val="tx2"/>
                </a:solidFill>
              </a:rPr>
            </a:br>
            <a:r>
              <a:rPr lang="en-AU" sz="3200" b="1" dirty="0" smtClean="0">
                <a:ln w="12700">
                  <a:noFill/>
                </a:ln>
                <a:solidFill>
                  <a:schemeClr val="tx2"/>
                </a:solidFill>
              </a:rPr>
              <a:t/>
            </a:r>
            <a:br>
              <a:rPr lang="en-AU" sz="3200" b="1" dirty="0" smtClean="0">
                <a:ln w="12700">
                  <a:noFill/>
                </a:ln>
                <a:solidFill>
                  <a:schemeClr val="tx2"/>
                </a:solidFill>
              </a:rPr>
            </a:br>
            <a:r>
              <a:rPr lang="en-AU" sz="2800" b="1" dirty="0" smtClean="0">
                <a:ln w="12700">
                  <a:noFill/>
                </a:ln>
                <a:solidFill>
                  <a:schemeClr val="tx2"/>
                </a:solidFill>
              </a:rPr>
              <a:t>Stephen </a:t>
            </a:r>
            <a:r>
              <a:rPr lang="en-AU" sz="2800" b="1" dirty="0" smtClean="0">
                <a:ln w="12700">
                  <a:noFill/>
                </a:ln>
                <a:solidFill>
                  <a:schemeClr val="tx2"/>
                </a:solidFill>
              </a:rPr>
              <a:t>McDonald</a:t>
            </a:r>
            <a:endParaRPr lang="en-AU" sz="4400" b="1" i="1" dirty="0">
              <a:ln w="12700">
                <a:noFill/>
              </a:ln>
              <a:solidFill>
                <a:schemeClr val="tx2"/>
              </a:solidFill>
            </a:endParaRPr>
          </a:p>
        </p:txBody>
      </p:sp>
      <p:sp>
        <p:nvSpPr>
          <p:cNvPr id="3" name="Slide Number Placeholder 2"/>
          <p:cNvSpPr>
            <a:spLocks noGrp="1"/>
          </p:cNvSpPr>
          <p:nvPr>
            <p:ph type="sldNum" sz="quarter" idx="11"/>
          </p:nvPr>
        </p:nvSpPr>
        <p:spPr/>
        <p:txBody>
          <a:bodyPr/>
          <a:lstStyle/>
          <a:p>
            <a:fld id="{5CBE8EEE-C3F7-46D9-B9AB-6F468E8B524D}" type="slidenum">
              <a:rPr lang="en-AU" smtClean="0"/>
              <a:t>20</a:t>
            </a:fld>
            <a:endParaRPr lang="en-AU"/>
          </a:p>
        </p:txBody>
      </p:sp>
    </p:spTree>
    <p:extLst>
      <p:ext uri="{BB962C8B-B14F-4D97-AF65-F5344CB8AC3E}">
        <p14:creationId xmlns:p14="http://schemas.microsoft.com/office/powerpoint/2010/main" val="523910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474" y="836712"/>
            <a:ext cx="7325926" cy="5133316"/>
          </a:xfrm>
        </p:spPr>
        <p:txBody>
          <a:bodyPr>
            <a:noAutofit/>
          </a:bodyPr>
          <a:lstStyle/>
          <a:p>
            <a:r>
              <a:rPr lang="en-AU" sz="5400" b="1" i="1" dirty="0">
                <a:ln w="12700">
                  <a:noFill/>
                </a:ln>
                <a:solidFill>
                  <a:schemeClr val="tx2"/>
                </a:solidFill>
              </a:rPr>
              <a:t>Diversity Jurisdiction and State Tribunals!</a:t>
            </a:r>
            <a:r>
              <a:rPr lang="en-AU" sz="4400" b="1" i="1" dirty="0">
                <a:ln w="12700">
                  <a:noFill/>
                </a:ln>
                <a:solidFill>
                  <a:schemeClr val="tx2"/>
                </a:solidFill>
              </a:rPr>
              <a:t/>
            </a:r>
            <a:br>
              <a:rPr lang="en-AU" sz="4400" b="1" i="1" dirty="0">
                <a:ln w="12700">
                  <a:noFill/>
                </a:ln>
                <a:solidFill>
                  <a:schemeClr val="tx2"/>
                </a:solidFill>
              </a:rPr>
            </a:br>
            <a:r>
              <a:rPr lang="en-AU" sz="4400" b="1" i="1" dirty="0" smtClean="0">
                <a:ln w="12700">
                  <a:noFill/>
                </a:ln>
                <a:solidFill>
                  <a:schemeClr val="tx2"/>
                </a:solidFill>
              </a:rPr>
              <a:t/>
            </a:r>
            <a:br>
              <a:rPr lang="en-AU" sz="4400" b="1" i="1" dirty="0" smtClean="0">
                <a:ln w="12700">
                  <a:noFill/>
                </a:ln>
                <a:solidFill>
                  <a:schemeClr val="tx2"/>
                </a:solidFill>
              </a:rPr>
            </a:br>
            <a:r>
              <a:rPr lang="en-AU" sz="4400" b="1" i="1" dirty="0" smtClean="0">
                <a:ln w="12700">
                  <a:noFill/>
                </a:ln>
                <a:solidFill>
                  <a:schemeClr val="tx2"/>
                </a:solidFill>
              </a:rPr>
              <a:t>Burns v Corbett</a:t>
            </a:r>
            <a:br>
              <a:rPr lang="en-AU" sz="4400" b="1" i="1" dirty="0" smtClean="0">
                <a:ln w="12700">
                  <a:noFill/>
                </a:ln>
                <a:solidFill>
                  <a:schemeClr val="tx2"/>
                </a:solidFill>
              </a:rPr>
            </a:br>
            <a:r>
              <a:rPr lang="en-AU" sz="3600" b="1" dirty="0" smtClean="0">
                <a:ln w="12700">
                  <a:noFill/>
                </a:ln>
                <a:solidFill>
                  <a:schemeClr val="tx2"/>
                </a:solidFill>
              </a:rPr>
              <a:t>[2017</a:t>
            </a:r>
            <a:r>
              <a:rPr lang="en-AU" sz="3600" b="1" dirty="0">
                <a:ln w="12700">
                  <a:noFill/>
                </a:ln>
                <a:solidFill>
                  <a:schemeClr val="tx2"/>
                </a:solidFill>
              </a:rPr>
              <a:t>] NSWCA </a:t>
            </a:r>
            <a:r>
              <a:rPr lang="en-AU" sz="3600" b="1" dirty="0" smtClean="0">
                <a:ln w="12700">
                  <a:noFill/>
                </a:ln>
                <a:solidFill>
                  <a:schemeClr val="tx2"/>
                </a:solidFill>
              </a:rPr>
              <a:t>3;  316 </a:t>
            </a:r>
            <a:r>
              <a:rPr lang="en-AU" sz="3600" b="1" dirty="0">
                <a:ln w="12700">
                  <a:noFill/>
                </a:ln>
                <a:solidFill>
                  <a:schemeClr val="tx2"/>
                </a:solidFill>
              </a:rPr>
              <a:t>FLR 448</a:t>
            </a:r>
            <a:r>
              <a:rPr lang="en-AU" sz="4400" b="1" dirty="0" smtClean="0">
                <a:ln w="12700">
                  <a:noFill/>
                </a:ln>
                <a:solidFill>
                  <a:schemeClr val="tx2"/>
                </a:solidFill>
              </a:rPr>
              <a:t/>
            </a:r>
            <a:br>
              <a:rPr lang="en-AU" sz="4400" b="1" dirty="0" smtClean="0">
                <a:ln w="12700">
                  <a:noFill/>
                </a:ln>
                <a:solidFill>
                  <a:schemeClr val="tx2"/>
                </a:solidFill>
              </a:rPr>
            </a:br>
            <a:r>
              <a:rPr lang="en-AU" sz="3200" b="1" dirty="0" smtClean="0">
                <a:ln w="12700">
                  <a:noFill/>
                </a:ln>
                <a:solidFill>
                  <a:schemeClr val="tx2"/>
                </a:solidFill>
              </a:rPr>
              <a:t/>
            </a:r>
            <a:br>
              <a:rPr lang="en-AU" sz="3200" b="1" dirty="0" smtClean="0">
                <a:ln w="12700">
                  <a:noFill/>
                </a:ln>
                <a:solidFill>
                  <a:schemeClr val="tx2"/>
                </a:solidFill>
              </a:rPr>
            </a:br>
            <a:r>
              <a:rPr lang="en-AU" sz="2800" b="1" dirty="0" smtClean="0">
                <a:ln w="12700">
                  <a:noFill/>
                </a:ln>
                <a:solidFill>
                  <a:schemeClr val="tx2"/>
                </a:solidFill>
              </a:rPr>
              <a:t>Stephen </a:t>
            </a:r>
            <a:r>
              <a:rPr lang="en-AU" sz="2800" b="1" dirty="0" smtClean="0">
                <a:ln w="12700">
                  <a:noFill/>
                </a:ln>
                <a:solidFill>
                  <a:schemeClr val="tx2"/>
                </a:solidFill>
              </a:rPr>
              <a:t>McDonald</a:t>
            </a:r>
            <a:endParaRPr lang="en-AU" sz="4400" b="1" i="1" dirty="0">
              <a:ln w="12700">
                <a:noFill/>
              </a:ln>
              <a:solidFill>
                <a:schemeClr val="tx2"/>
              </a:solidFill>
            </a:endParaRPr>
          </a:p>
        </p:txBody>
      </p:sp>
      <p:sp>
        <p:nvSpPr>
          <p:cNvPr id="3" name="Slide Number Placeholder 2"/>
          <p:cNvSpPr>
            <a:spLocks noGrp="1"/>
          </p:cNvSpPr>
          <p:nvPr>
            <p:ph type="sldNum" sz="quarter" idx="11"/>
          </p:nvPr>
        </p:nvSpPr>
        <p:spPr/>
        <p:txBody>
          <a:bodyPr/>
          <a:lstStyle/>
          <a:p>
            <a:fld id="{5CBE8EEE-C3F7-46D9-B9AB-6F468E8B524D}" type="slidenum">
              <a:rPr lang="en-AU" smtClean="0"/>
              <a:t>21</a:t>
            </a:fld>
            <a:endParaRPr lang="en-AU"/>
          </a:p>
        </p:txBody>
      </p:sp>
    </p:spTree>
    <p:extLst>
      <p:ext uri="{BB962C8B-B14F-4D97-AF65-F5344CB8AC3E}">
        <p14:creationId xmlns:p14="http://schemas.microsoft.com/office/powerpoint/2010/main" val="3661973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474" y="620688"/>
            <a:ext cx="7325926" cy="936104"/>
          </a:xfrm>
        </p:spPr>
        <p:txBody>
          <a:bodyPr>
            <a:noAutofit/>
          </a:bodyPr>
          <a:lstStyle/>
          <a:p>
            <a:r>
              <a:rPr lang="en-AU" sz="4400" b="1" i="1" dirty="0" smtClean="0">
                <a:ln w="12700">
                  <a:noFill/>
                </a:ln>
                <a:solidFill>
                  <a:schemeClr val="tx2"/>
                </a:solidFill>
              </a:rPr>
              <a:t>Burns and Corbett</a:t>
            </a:r>
            <a:endParaRPr lang="en-AU" sz="4400" b="1" i="1" dirty="0">
              <a:ln w="12700">
                <a:noFill/>
              </a:ln>
              <a:solidFill>
                <a:schemeClr val="tx2"/>
              </a:solidFill>
            </a:endParaRPr>
          </a:p>
        </p:txBody>
      </p:sp>
      <p:sp>
        <p:nvSpPr>
          <p:cNvPr id="3" name="Slide Number Placeholder 2"/>
          <p:cNvSpPr>
            <a:spLocks noGrp="1"/>
          </p:cNvSpPr>
          <p:nvPr>
            <p:ph type="sldNum" sz="quarter" idx="11"/>
          </p:nvPr>
        </p:nvSpPr>
        <p:spPr/>
        <p:txBody>
          <a:bodyPr/>
          <a:lstStyle/>
          <a:p>
            <a:fld id="{5CBE8EEE-C3F7-46D9-B9AB-6F468E8B524D}" type="slidenum">
              <a:rPr lang="en-AU" smtClean="0"/>
              <a:t>3</a:t>
            </a:fld>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660" y="1844824"/>
            <a:ext cx="2857500" cy="36068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3249"/>
          <a:stretch/>
        </p:blipFill>
        <p:spPr>
          <a:xfrm>
            <a:off x="4764656" y="1844825"/>
            <a:ext cx="2872166" cy="36004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2750" r="12721"/>
          <a:stretch/>
        </p:blipFill>
        <p:spPr>
          <a:xfrm>
            <a:off x="4764656" y="1844824"/>
            <a:ext cx="2872166" cy="3600401"/>
          </a:xfrm>
          <a:prstGeom prst="rect">
            <a:avLst/>
          </a:prstGeom>
        </p:spPr>
      </p:pic>
    </p:spTree>
    <p:extLst>
      <p:ext uri="{BB962C8B-B14F-4D97-AF65-F5344CB8AC3E}">
        <p14:creationId xmlns:p14="http://schemas.microsoft.com/office/powerpoint/2010/main" val="2943960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dirty="0" smtClean="0">
                <a:solidFill>
                  <a:schemeClr val="tx2"/>
                </a:solidFill>
              </a:rPr>
              <a:t>Mr Burns goes to Court</a:t>
            </a:r>
          </a:p>
          <a:p>
            <a:pPr marL="0" indent="0">
              <a:buFont typeface="Arial" pitchFamily="34" charset="0"/>
              <a:buNone/>
            </a:pPr>
            <a:endParaRPr lang="en-AU" sz="7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412776"/>
            <a:ext cx="6032759" cy="4549705"/>
          </a:xfrm>
          <a:prstGeom prst="rect">
            <a:avLst/>
          </a:prstGeom>
        </p:spPr>
      </p:pic>
      <p:sp>
        <p:nvSpPr>
          <p:cNvPr id="4" name="Slide Number Placeholder 3"/>
          <p:cNvSpPr>
            <a:spLocks noGrp="1"/>
          </p:cNvSpPr>
          <p:nvPr>
            <p:ph type="sldNum" sz="quarter" idx="15"/>
          </p:nvPr>
        </p:nvSpPr>
        <p:spPr/>
        <p:txBody>
          <a:bodyPr/>
          <a:lstStyle/>
          <a:p>
            <a:fld id="{5CBE8EEE-C3F7-46D9-B9AB-6F468E8B524D}" type="slidenum">
              <a:rPr lang="en-AU" smtClean="0"/>
              <a:t>4</a:t>
            </a:fld>
            <a:endParaRPr lang="en-AU"/>
          </a:p>
        </p:txBody>
      </p:sp>
    </p:spTree>
    <p:extLst>
      <p:ext uri="{BB962C8B-B14F-4D97-AF65-F5344CB8AC3E}">
        <p14:creationId xmlns:p14="http://schemas.microsoft.com/office/powerpoint/2010/main" val="816615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dirty="0" smtClean="0">
                <a:solidFill>
                  <a:schemeClr val="tx2"/>
                </a:solidFill>
              </a:rPr>
              <a:t>The issue</a:t>
            </a:r>
            <a:endParaRPr lang="en-AU" sz="4000" b="1" dirty="0">
              <a:solidFill>
                <a:schemeClr val="tx2"/>
              </a:solidFill>
            </a:endParaRPr>
          </a:p>
          <a:p>
            <a:pPr marL="0" indent="0">
              <a:buNone/>
            </a:pPr>
            <a:r>
              <a:rPr lang="en-AU" sz="2800" dirty="0" smtClean="0"/>
              <a:t>Can a State tribunal (not being a </a:t>
            </a:r>
            <a:r>
              <a:rPr lang="en-AU" sz="2800" i="1" dirty="0" smtClean="0"/>
              <a:t>court </a:t>
            </a:r>
            <a:r>
              <a:rPr lang="en-AU" sz="2800" dirty="0" smtClean="0"/>
              <a:t>of a State) exercise judicial power to determine a dispute </a:t>
            </a:r>
            <a:r>
              <a:rPr lang="en-AU" sz="2800" dirty="0" smtClean="0"/>
              <a:t>between residents of different States?</a:t>
            </a:r>
            <a:r>
              <a:rPr lang="en-US" sz="2800" dirty="0"/>
              <a:t> </a:t>
            </a:r>
            <a:endParaRPr lang="en-US" sz="2800" dirty="0" smtClean="0"/>
          </a:p>
          <a:p>
            <a:pPr marL="0" indent="0">
              <a:buNone/>
            </a:pPr>
            <a:endParaRPr lang="en-US" sz="2800" dirty="0" smtClean="0"/>
          </a:p>
          <a:p>
            <a:pPr marL="0" indent="0">
              <a:buNone/>
            </a:pPr>
            <a:r>
              <a:rPr lang="en-AU" sz="4000" b="1" i="1" dirty="0" smtClean="0">
                <a:solidFill>
                  <a:schemeClr val="tx2"/>
                </a:solidFill>
              </a:rPr>
              <a:t>Constitution</a:t>
            </a:r>
            <a:r>
              <a:rPr lang="en-AU" sz="4000" b="1" dirty="0" smtClean="0">
                <a:solidFill>
                  <a:schemeClr val="tx2"/>
                </a:solidFill>
              </a:rPr>
              <a:t>, s 75(iv)</a:t>
            </a:r>
            <a:endParaRPr lang="en-AU" sz="4000" b="1" dirty="0">
              <a:solidFill>
                <a:schemeClr val="tx2"/>
              </a:solidFill>
            </a:endParaRPr>
          </a:p>
          <a:p>
            <a:pPr marL="0" indent="0">
              <a:buNone/>
            </a:pPr>
            <a:r>
              <a:rPr lang="en-US" sz="2800" dirty="0" smtClean="0"/>
              <a:t>In </a:t>
            </a:r>
            <a:r>
              <a:rPr lang="en-US" sz="2800" dirty="0"/>
              <a:t>all matters: </a:t>
            </a:r>
            <a:r>
              <a:rPr lang="en-US" sz="2800" dirty="0" smtClean="0"/>
              <a:t>...</a:t>
            </a:r>
            <a:endParaRPr lang="en-US" sz="2800" dirty="0"/>
          </a:p>
          <a:p>
            <a:pPr marL="0" indent="0">
              <a:buNone/>
            </a:pPr>
            <a:r>
              <a:rPr lang="en-US" sz="2800" dirty="0" smtClean="0"/>
              <a:t>(iv.) 	Between </a:t>
            </a:r>
            <a:r>
              <a:rPr lang="en-US" sz="2800" dirty="0"/>
              <a:t>States, or between residents of </a:t>
            </a:r>
            <a:r>
              <a:rPr lang="en-US" sz="2800" dirty="0" smtClean="0"/>
              <a:t>	different </a:t>
            </a:r>
            <a:r>
              <a:rPr lang="en-US" sz="2800" dirty="0"/>
              <a:t>States, or between a State and a </a:t>
            </a:r>
            <a:r>
              <a:rPr lang="en-US" sz="2800" dirty="0" smtClean="0"/>
              <a:t>	resident </a:t>
            </a:r>
            <a:r>
              <a:rPr lang="en-US" sz="2800" dirty="0"/>
              <a:t>of a different State</a:t>
            </a:r>
            <a:r>
              <a:rPr lang="en-US" sz="2800" dirty="0" smtClean="0"/>
              <a:t>; …</a:t>
            </a:r>
            <a:endParaRPr lang="en-US" sz="2800" dirty="0"/>
          </a:p>
          <a:p>
            <a:pPr marL="0" indent="0">
              <a:buNone/>
            </a:pPr>
            <a:r>
              <a:rPr lang="en-US" sz="2800" dirty="0" smtClean="0"/>
              <a:t>the </a:t>
            </a:r>
            <a:r>
              <a:rPr lang="en-US" sz="2800" dirty="0"/>
              <a:t>High Court shall have original jurisdiction.</a:t>
            </a:r>
            <a:endParaRPr lang="en-AU" sz="2800" dirty="0" smtClean="0"/>
          </a:p>
          <a:p>
            <a:pPr marL="0" indent="0">
              <a:buNone/>
            </a:pPr>
            <a:endParaRPr lang="en-AU" sz="2800" dirty="0"/>
          </a:p>
          <a:p>
            <a:pPr marL="0" indent="0">
              <a:buNone/>
            </a:pPr>
            <a:endParaRPr lang="en-AU" sz="400" dirty="0" smtClean="0"/>
          </a:p>
        </p:txBody>
      </p:sp>
      <p:sp>
        <p:nvSpPr>
          <p:cNvPr id="2" name="Slide Number Placeholder 1"/>
          <p:cNvSpPr>
            <a:spLocks noGrp="1"/>
          </p:cNvSpPr>
          <p:nvPr>
            <p:ph type="sldNum" sz="quarter" idx="15"/>
          </p:nvPr>
        </p:nvSpPr>
        <p:spPr/>
        <p:txBody>
          <a:bodyPr/>
          <a:lstStyle/>
          <a:p>
            <a:fld id="{5CBE8EEE-C3F7-46D9-B9AB-6F468E8B524D}" type="slidenum">
              <a:rPr lang="en-AU" smtClean="0"/>
              <a:t>5</a:t>
            </a:fld>
            <a:endParaRPr lang="en-AU"/>
          </a:p>
        </p:txBody>
      </p:sp>
    </p:spTree>
    <p:extLst>
      <p:ext uri="{BB962C8B-B14F-4D97-AF65-F5344CB8AC3E}">
        <p14:creationId xmlns:p14="http://schemas.microsoft.com/office/powerpoint/2010/main" val="3967630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i="1" dirty="0" smtClean="0">
                <a:solidFill>
                  <a:schemeClr val="tx2"/>
                </a:solidFill>
              </a:rPr>
              <a:t>Burns v Corbett </a:t>
            </a:r>
            <a:r>
              <a:rPr lang="en-AU" sz="4000" b="1" dirty="0" smtClean="0">
                <a:solidFill>
                  <a:schemeClr val="tx2"/>
                </a:solidFill>
              </a:rPr>
              <a:t>(2017) 316 FLR 448</a:t>
            </a:r>
            <a:endParaRPr lang="en-AU" sz="4000" b="1" dirty="0">
              <a:solidFill>
                <a:schemeClr val="tx2"/>
              </a:solidFill>
            </a:endParaRPr>
          </a:p>
          <a:p>
            <a:pPr marL="514350" indent="-514350">
              <a:buAutoNum type="arabicPeriod"/>
            </a:pPr>
            <a:endParaRPr lang="en-AU" sz="2800" dirty="0" smtClean="0"/>
          </a:p>
          <a:p>
            <a:pPr marL="514350" indent="-514350">
              <a:buAutoNum type="arabicPeriod"/>
            </a:pPr>
            <a:r>
              <a:rPr lang="en-AU" sz="2800" dirty="0" smtClean="0"/>
              <a:t>Does </a:t>
            </a:r>
            <a:r>
              <a:rPr lang="en-AU" sz="2800" dirty="0"/>
              <a:t>the Parliament of a State have legislative power to enact a law which confers judicial power on a State </a:t>
            </a:r>
            <a:r>
              <a:rPr lang="en-AU" sz="2800" dirty="0" smtClean="0"/>
              <a:t>Tribunal </a:t>
            </a:r>
            <a:r>
              <a:rPr lang="en-US" sz="2800" dirty="0" smtClean="0"/>
              <a:t>to decide matters of the kinds identified in </a:t>
            </a:r>
            <a:r>
              <a:rPr lang="en-US" sz="2800" dirty="0" err="1" smtClean="0"/>
              <a:t>ss</a:t>
            </a:r>
            <a:r>
              <a:rPr lang="en-US" sz="2800" dirty="0" smtClean="0"/>
              <a:t> </a:t>
            </a:r>
            <a:r>
              <a:rPr lang="en-US" sz="2800" dirty="0"/>
              <a:t>75 and 76 of the </a:t>
            </a:r>
            <a:r>
              <a:rPr lang="en-US" sz="2800" dirty="0" smtClean="0"/>
              <a:t>Constitution?</a:t>
            </a:r>
          </a:p>
          <a:p>
            <a:pPr marL="514350" indent="-514350">
              <a:buAutoNum type="arabicPeriod"/>
            </a:pPr>
            <a:endParaRPr lang="en-US" sz="2800" dirty="0" smtClean="0"/>
          </a:p>
          <a:p>
            <a:pPr marL="514350" indent="-514350">
              <a:buAutoNum type="arabicPeriod"/>
            </a:pPr>
            <a:r>
              <a:rPr lang="en-US" sz="2800" dirty="0" smtClean="0"/>
              <a:t>I</a:t>
            </a:r>
            <a:r>
              <a:rPr lang="en-AU" sz="2800" dirty="0" smtClean="0"/>
              <a:t>f </a:t>
            </a:r>
            <a:r>
              <a:rPr lang="en-AU" sz="2800" dirty="0"/>
              <a:t>so, is the conferral of judicial power on a State Tribunal in </a:t>
            </a:r>
            <a:r>
              <a:rPr lang="en-AU" sz="2800" dirty="0" smtClean="0"/>
              <a:t>such matters </a:t>
            </a:r>
            <a:r>
              <a:rPr lang="en-AU" sz="2800" dirty="0"/>
              <a:t>inconsistent with s 39(2) of the </a:t>
            </a:r>
            <a:r>
              <a:rPr lang="en-AU" sz="2800" i="1" dirty="0"/>
              <a:t>Judiciary </a:t>
            </a:r>
            <a:r>
              <a:rPr lang="en-AU" sz="2800" i="1" dirty="0" smtClean="0"/>
              <a:t>Act 1903 </a:t>
            </a:r>
            <a:r>
              <a:rPr lang="en-AU" sz="2800" dirty="0" smtClean="0"/>
              <a:t>(</a:t>
            </a:r>
            <a:r>
              <a:rPr lang="en-AU" sz="2800" dirty="0" err="1" smtClean="0"/>
              <a:t>Cth</a:t>
            </a:r>
            <a:r>
              <a:rPr lang="en-AU" sz="2800" dirty="0" smtClean="0"/>
              <a:t>)</a:t>
            </a:r>
            <a:r>
              <a:rPr lang="en-US" sz="2800" dirty="0" smtClean="0"/>
              <a:t>?</a:t>
            </a:r>
            <a:endParaRPr lang="en-US" sz="2800" dirty="0"/>
          </a:p>
          <a:p>
            <a:pPr marL="0" indent="0">
              <a:buNone/>
            </a:pPr>
            <a:endParaRPr lang="en-US" sz="2800" dirty="0" smtClean="0"/>
          </a:p>
          <a:p>
            <a:pPr marL="0" indent="0">
              <a:buNone/>
            </a:pPr>
            <a:endParaRPr lang="en-AU" sz="2800" dirty="0"/>
          </a:p>
          <a:p>
            <a:pPr marL="0" indent="0">
              <a:buNone/>
            </a:pPr>
            <a:endParaRPr lang="en-AU" sz="400" dirty="0" smtClean="0"/>
          </a:p>
        </p:txBody>
      </p:sp>
      <p:sp>
        <p:nvSpPr>
          <p:cNvPr id="2" name="Slide Number Placeholder 1"/>
          <p:cNvSpPr>
            <a:spLocks noGrp="1"/>
          </p:cNvSpPr>
          <p:nvPr>
            <p:ph type="sldNum" sz="quarter" idx="15"/>
          </p:nvPr>
        </p:nvSpPr>
        <p:spPr/>
        <p:txBody>
          <a:bodyPr/>
          <a:lstStyle/>
          <a:p>
            <a:fld id="{5CBE8EEE-C3F7-46D9-B9AB-6F468E8B524D}" type="slidenum">
              <a:rPr lang="en-AU" smtClean="0"/>
              <a:t>6</a:t>
            </a:fld>
            <a:endParaRPr lang="en-AU"/>
          </a:p>
        </p:txBody>
      </p:sp>
    </p:spTree>
    <p:extLst>
      <p:ext uri="{BB962C8B-B14F-4D97-AF65-F5344CB8AC3E}">
        <p14:creationId xmlns:p14="http://schemas.microsoft.com/office/powerpoint/2010/main" val="4213595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i="1" dirty="0" smtClean="0">
                <a:solidFill>
                  <a:schemeClr val="tx2"/>
                </a:solidFill>
              </a:rPr>
              <a:t>Constitution</a:t>
            </a:r>
            <a:r>
              <a:rPr lang="en-AU" sz="4000" b="1" dirty="0" smtClean="0">
                <a:solidFill>
                  <a:schemeClr val="tx2"/>
                </a:solidFill>
              </a:rPr>
              <a:t>, s 77</a:t>
            </a:r>
          </a:p>
          <a:p>
            <a:pPr marL="0" indent="0">
              <a:buFont typeface="Arial" pitchFamily="34" charset="0"/>
              <a:buNone/>
            </a:pPr>
            <a:endParaRPr lang="en-AU" sz="700" dirty="0" smtClean="0"/>
          </a:p>
          <a:p>
            <a:pPr marL="0" indent="0">
              <a:buNone/>
            </a:pPr>
            <a:r>
              <a:rPr lang="en-AU" b="1" dirty="0" smtClean="0"/>
              <a:t>Power to define jurisdiction</a:t>
            </a:r>
            <a:endParaRPr lang="en-AU" dirty="0"/>
          </a:p>
          <a:p>
            <a:pPr marL="0" indent="0">
              <a:buNone/>
            </a:pPr>
            <a:r>
              <a:rPr lang="en-US" sz="2800" dirty="0" smtClean="0"/>
              <a:t>With respect to any of the matters mentioned in the last two sections the Parliament may make laws: </a:t>
            </a:r>
          </a:p>
          <a:p>
            <a:pPr marL="804863" indent="-804863">
              <a:buNone/>
            </a:pPr>
            <a:r>
              <a:rPr lang="en-US" sz="2800" dirty="0" smtClean="0"/>
              <a:t>(</a:t>
            </a:r>
            <a:r>
              <a:rPr lang="en-US" sz="2800" dirty="0" err="1" smtClean="0"/>
              <a:t>i</a:t>
            </a:r>
            <a:r>
              <a:rPr lang="en-US" sz="2800" dirty="0" smtClean="0"/>
              <a:t>)  	defining the jurisdiction of any federal court other than the High Court;</a:t>
            </a:r>
            <a:endParaRPr lang="en-US" sz="2800" dirty="0"/>
          </a:p>
          <a:p>
            <a:pPr marL="804863" indent="-804863">
              <a:buAutoNum type="romanLcParenBoth" startAt="2"/>
            </a:pPr>
            <a:r>
              <a:rPr lang="en-US" sz="2800" u="sng" dirty="0" smtClean="0"/>
              <a:t>defining </a:t>
            </a:r>
            <a:r>
              <a:rPr lang="en-US" sz="2800" u="sng" dirty="0"/>
              <a:t>the extent to which the jurisdiction of any federal court shall be exclusive of that which belongs to or is invested in the courts of the </a:t>
            </a:r>
            <a:r>
              <a:rPr lang="en-US" sz="2800" u="sng" dirty="0" smtClean="0"/>
              <a:t>States;</a:t>
            </a:r>
            <a:endParaRPr lang="en-US" sz="2800" dirty="0" smtClean="0"/>
          </a:p>
          <a:p>
            <a:pPr marL="804863" indent="-804863">
              <a:buAutoNum type="romanLcParenBoth" startAt="2"/>
            </a:pPr>
            <a:r>
              <a:rPr lang="en-US" sz="2800" dirty="0" smtClean="0"/>
              <a:t>investing </a:t>
            </a:r>
            <a:r>
              <a:rPr lang="en-US" sz="2800" dirty="0"/>
              <a:t>any court of a State with federal jurisdiction. </a:t>
            </a:r>
            <a:endParaRPr lang="en-AU" sz="2800" dirty="0"/>
          </a:p>
        </p:txBody>
      </p:sp>
      <p:sp>
        <p:nvSpPr>
          <p:cNvPr id="2" name="Slide Number Placeholder 1"/>
          <p:cNvSpPr>
            <a:spLocks noGrp="1"/>
          </p:cNvSpPr>
          <p:nvPr>
            <p:ph type="sldNum" sz="quarter" idx="15"/>
          </p:nvPr>
        </p:nvSpPr>
        <p:spPr/>
        <p:txBody>
          <a:bodyPr/>
          <a:lstStyle/>
          <a:p>
            <a:fld id="{5CBE8EEE-C3F7-46D9-B9AB-6F468E8B524D}" type="slidenum">
              <a:rPr lang="en-AU" smtClean="0"/>
              <a:t>7</a:t>
            </a:fld>
            <a:endParaRPr lang="en-AU"/>
          </a:p>
        </p:txBody>
      </p:sp>
    </p:spTree>
    <p:extLst>
      <p:ext uri="{BB962C8B-B14F-4D97-AF65-F5344CB8AC3E}">
        <p14:creationId xmlns:p14="http://schemas.microsoft.com/office/powerpoint/2010/main" val="1993757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i="1" dirty="0" smtClean="0">
                <a:solidFill>
                  <a:schemeClr val="tx2"/>
                </a:solidFill>
              </a:rPr>
              <a:t>Constitution</a:t>
            </a:r>
            <a:r>
              <a:rPr lang="en-AU" sz="4000" b="1" dirty="0" smtClean="0">
                <a:solidFill>
                  <a:schemeClr val="tx2"/>
                </a:solidFill>
              </a:rPr>
              <a:t>, s 77(ii) and (iii)</a:t>
            </a:r>
          </a:p>
          <a:p>
            <a:pPr marL="0" indent="0">
              <a:buFont typeface="Arial" pitchFamily="34" charset="0"/>
              <a:buNone/>
            </a:pPr>
            <a:endParaRPr lang="en-AU" sz="700" dirty="0" smtClean="0"/>
          </a:p>
          <a:p>
            <a:pPr marL="804863" indent="-804863">
              <a:buAutoNum type="romanLcParenBoth" startAt="2"/>
            </a:pPr>
            <a:r>
              <a:rPr lang="en-US" sz="2800" u="sng" dirty="0"/>
              <a:t>defining the extent to which the jurisdiction of any federal court shall be exclusive of that which belongs to or is invested in the courts of the States;</a:t>
            </a:r>
            <a:endParaRPr lang="en-US" sz="2800" dirty="0"/>
          </a:p>
          <a:p>
            <a:pPr marL="804863" indent="-804863">
              <a:buAutoNum type="romanLcParenBoth" startAt="2"/>
            </a:pPr>
            <a:r>
              <a:rPr lang="en-US" sz="2800" dirty="0"/>
              <a:t>investing any court of a State with federal jurisdiction. </a:t>
            </a:r>
            <a:endParaRPr lang="en-AU" sz="2800" dirty="0"/>
          </a:p>
          <a:p>
            <a:pPr marL="0" indent="0">
              <a:buNone/>
            </a:pPr>
            <a:r>
              <a:rPr lang="en-US" b="1" dirty="0" smtClean="0"/>
              <a:t>Apparent purpose of s 77(ii)?</a:t>
            </a:r>
          </a:p>
          <a:p>
            <a:pPr marL="0" indent="0">
              <a:buNone/>
            </a:pPr>
            <a:r>
              <a:rPr lang="en-US" dirty="0" smtClean="0"/>
              <a:t>To </a:t>
            </a:r>
            <a:r>
              <a:rPr lang="en-US" i="1" dirty="0" smtClean="0"/>
              <a:t>enable the Commonwealth Parliament to decide </a:t>
            </a:r>
            <a:r>
              <a:rPr lang="en-US" dirty="0" smtClean="0"/>
              <a:t>that certain classes of “federal” matters should be determined in the exercise of judicial power only by </a:t>
            </a:r>
            <a:r>
              <a:rPr lang="en-US" i="1" dirty="0" smtClean="0"/>
              <a:t>federal </a:t>
            </a:r>
            <a:r>
              <a:rPr lang="en-US" dirty="0" smtClean="0"/>
              <a:t>courts.</a:t>
            </a:r>
          </a:p>
        </p:txBody>
      </p:sp>
      <p:sp>
        <p:nvSpPr>
          <p:cNvPr id="2" name="Slide Number Placeholder 1"/>
          <p:cNvSpPr>
            <a:spLocks noGrp="1"/>
          </p:cNvSpPr>
          <p:nvPr>
            <p:ph type="sldNum" sz="quarter" idx="15"/>
          </p:nvPr>
        </p:nvSpPr>
        <p:spPr/>
        <p:txBody>
          <a:bodyPr/>
          <a:lstStyle/>
          <a:p>
            <a:fld id="{5CBE8EEE-C3F7-46D9-B9AB-6F468E8B524D}" type="slidenum">
              <a:rPr lang="en-AU" smtClean="0"/>
              <a:t>8</a:t>
            </a:fld>
            <a:endParaRPr lang="en-AU"/>
          </a:p>
        </p:txBody>
      </p:sp>
    </p:spTree>
    <p:extLst>
      <p:ext uri="{BB962C8B-B14F-4D97-AF65-F5344CB8AC3E}">
        <p14:creationId xmlns:p14="http://schemas.microsoft.com/office/powerpoint/2010/main" val="3287832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0872" y="48721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4000" b="1" dirty="0" smtClean="0">
                <a:solidFill>
                  <a:schemeClr val="tx2"/>
                </a:solidFill>
              </a:rPr>
              <a:t>The Problem</a:t>
            </a:r>
          </a:p>
          <a:p>
            <a:pPr marL="0" indent="0">
              <a:buFont typeface="Arial" pitchFamily="34" charset="0"/>
              <a:buNone/>
            </a:pPr>
            <a:endParaRPr lang="en-AU" sz="700" dirty="0" smtClean="0"/>
          </a:p>
          <a:p>
            <a:pPr marL="0" indent="0">
              <a:buNone/>
            </a:pPr>
            <a:r>
              <a:rPr lang="en-US" b="1" i="1" dirty="0" smtClean="0"/>
              <a:t>Constitution</a:t>
            </a:r>
            <a:r>
              <a:rPr lang="en-US" b="1" dirty="0" smtClean="0"/>
              <a:t>, s 77(ii)</a:t>
            </a:r>
            <a:endParaRPr lang="en-US" b="1" dirty="0"/>
          </a:p>
          <a:p>
            <a:pPr marL="804863" indent="-804863">
              <a:buAutoNum type="romanLcParenBoth" startAt="2"/>
            </a:pPr>
            <a:r>
              <a:rPr lang="en-US" dirty="0" smtClean="0"/>
              <a:t>defining </a:t>
            </a:r>
            <a:r>
              <a:rPr lang="en-US" dirty="0"/>
              <a:t>the extent to which the jurisdiction of any federal court shall be exclusive of that which belongs to or is invested in the courts of the States; </a:t>
            </a:r>
            <a:endParaRPr lang="en-US" dirty="0" smtClean="0"/>
          </a:p>
          <a:p>
            <a:pPr marL="0" indent="0">
              <a:buNone/>
            </a:pPr>
            <a:endParaRPr lang="en-US" sz="1800" dirty="0" smtClean="0"/>
          </a:p>
          <a:p>
            <a:pPr marL="0" indent="0">
              <a:buNone/>
            </a:pPr>
            <a:r>
              <a:rPr lang="en-US" dirty="0" smtClean="0"/>
              <a:t>The power is to exclude the jurisdiction of </a:t>
            </a:r>
            <a:r>
              <a:rPr lang="en-US" i="1" dirty="0" smtClean="0"/>
              <a:t>State courts </a:t>
            </a:r>
            <a:r>
              <a:rPr lang="en-US" dirty="0" smtClean="0"/>
              <a:t>only. The drafters seem to have forgotten that judicial power may be exercised by </a:t>
            </a:r>
            <a:r>
              <a:rPr lang="en-US" dirty="0"/>
              <a:t>State tribunals </a:t>
            </a:r>
            <a:r>
              <a:rPr lang="en-US" dirty="0" smtClean="0"/>
              <a:t>that are not courts?!</a:t>
            </a:r>
          </a:p>
        </p:txBody>
      </p:sp>
      <p:sp>
        <p:nvSpPr>
          <p:cNvPr id="2" name="Slide Number Placeholder 1"/>
          <p:cNvSpPr>
            <a:spLocks noGrp="1"/>
          </p:cNvSpPr>
          <p:nvPr>
            <p:ph type="sldNum" sz="quarter" idx="15"/>
          </p:nvPr>
        </p:nvSpPr>
        <p:spPr/>
        <p:txBody>
          <a:bodyPr/>
          <a:lstStyle/>
          <a:p>
            <a:fld id="{5CBE8EEE-C3F7-46D9-B9AB-6F468E8B524D}" type="slidenum">
              <a:rPr lang="en-AU" smtClean="0"/>
              <a:t>9</a:t>
            </a:fld>
            <a:endParaRPr lang="en-AU"/>
          </a:p>
        </p:txBody>
      </p:sp>
    </p:spTree>
    <p:extLst>
      <p:ext uri="{BB962C8B-B14F-4D97-AF65-F5344CB8AC3E}">
        <p14:creationId xmlns:p14="http://schemas.microsoft.com/office/powerpoint/2010/main" val="11191649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5827</TotalTime>
  <Words>1053</Words>
  <Application>Microsoft Office PowerPoint</Application>
  <PresentationFormat>On-screen Show (4:3)</PresentationFormat>
  <Paragraphs>124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Constantia</vt:lpstr>
      <vt:lpstr>Wingdings 2</vt:lpstr>
      <vt:lpstr>Paper</vt:lpstr>
      <vt:lpstr>Diversity Jurisdiction and State Tribunals!  Burns v Corbett [2017] NSWCA 3;  316 FLR 448  Stephen McDonald</vt:lpstr>
      <vt:lpstr>Burns and Corbett</vt:lpstr>
      <vt:lpstr>Burns and Corbett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Diversity Jurisdiction and State Tribunals!  Burns v Corbett [2017] NSWCA 3;  316 FLR 448  Stephen McDonald</vt:lpstr>
      <vt:lpstr>Diversity Jurisdiction and State Tribunals!  Burns v Corbett [2017] NSWCA 3;  316 FLR 448  Stephen McDonald</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Williams v The Commonwealth [2012] HCA 23:  Chaplains’ prayers go unanswered as High Court tries on new specs</dc:title>
  <dc:creator>Steve</dc:creator>
  <cp:lastModifiedBy>Stephen McDonald</cp:lastModifiedBy>
  <cp:revision>73</cp:revision>
  <dcterms:created xsi:type="dcterms:W3CDTF">2012-07-24T00:10:16Z</dcterms:created>
  <dcterms:modified xsi:type="dcterms:W3CDTF">2018-02-19T07:25:55Z</dcterms:modified>
</cp:coreProperties>
</file>